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3004800" cy="9753600"/>
  <p:notesSz cx="13004800" cy="97536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1518" y="-10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1" i="0">
                <a:solidFill>
                  <a:schemeClr val="tx1"/>
                </a:solidFill>
                <a:latin typeface="Microsoft JhengHei UI"/>
                <a:cs typeface="Microsoft JhengHei UI"/>
              </a:defRPr>
            </a:lvl1pPr>
          </a:lstStyle>
          <a:p>
            <a:endParaRPr/>
          </a:p>
        </p:txBody>
      </p:sp>
      <p:sp>
        <p:nvSpPr>
          <p:cNvPr id="3" name="Holder 3"/>
          <p:cNvSpPr>
            <a:spLocks noGrp="1"/>
          </p:cNvSpPr>
          <p:nvPr>
            <p:ph type="body" idx="1"/>
          </p:nvPr>
        </p:nvSpPr>
        <p:spPr/>
        <p:txBody>
          <a:bodyPr lIns="0" tIns="0" rIns="0" bIns="0"/>
          <a:lstStyle>
            <a:lvl1pPr>
              <a:defRPr sz="2000" b="1" i="0">
                <a:solidFill>
                  <a:srgbClr val="252626"/>
                </a:solidFill>
                <a:latin typeface="Microsoft JhengHei UI"/>
                <a:cs typeface="Microsoft JhengHei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1" i="0">
                <a:solidFill>
                  <a:schemeClr val="tx1"/>
                </a:solidFill>
                <a:latin typeface="Microsoft JhengHei UI"/>
                <a:cs typeface="Microsoft JhengHei UI"/>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1" i="0">
                <a:solidFill>
                  <a:schemeClr val="tx1"/>
                </a:solidFill>
                <a:latin typeface="Microsoft JhengHei UI"/>
                <a:cs typeface="Microsoft JhengHei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1498" y="4749801"/>
            <a:ext cx="11868150" cy="635"/>
          </a:xfrm>
          <a:custGeom>
            <a:avLst/>
            <a:gdLst/>
            <a:ahLst/>
            <a:cxnLst/>
            <a:rect l="l" t="t" r="r" b="b"/>
            <a:pathLst>
              <a:path w="11868150" h="635">
                <a:moveTo>
                  <a:pt x="0" y="0"/>
                </a:moveTo>
                <a:lnTo>
                  <a:pt x="11868096" y="0"/>
                </a:lnTo>
              </a:path>
            </a:pathLst>
          </a:custGeom>
          <a:ln w="12700">
            <a:solidFill>
              <a:srgbClr val="9A9A9A"/>
            </a:solidFill>
          </a:ln>
        </p:spPr>
        <p:txBody>
          <a:bodyPr wrap="square" lIns="0" tIns="0" rIns="0" bIns="0" rtlCol="0"/>
          <a:lstStyle/>
          <a:p>
            <a:endParaRPr/>
          </a:p>
        </p:txBody>
      </p:sp>
      <p:sp>
        <p:nvSpPr>
          <p:cNvPr id="17" name="bk object 17"/>
          <p:cNvSpPr/>
          <p:nvPr/>
        </p:nvSpPr>
        <p:spPr>
          <a:xfrm>
            <a:off x="9475" y="542781"/>
            <a:ext cx="12985851" cy="6921888"/>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0"/>
            <a:ext cx="13004800" cy="975360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71499" y="1968501"/>
            <a:ext cx="11868150" cy="635"/>
          </a:xfrm>
          <a:custGeom>
            <a:avLst/>
            <a:gdLst/>
            <a:ahLst/>
            <a:cxnLst/>
            <a:rect l="l" t="t" r="r" b="b"/>
            <a:pathLst>
              <a:path w="11868150" h="635">
                <a:moveTo>
                  <a:pt x="0" y="0"/>
                </a:moveTo>
                <a:lnTo>
                  <a:pt x="11868106" y="0"/>
                </a:lnTo>
              </a:path>
            </a:pathLst>
          </a:custGeom>
          <a:ln w="12700">
            <a:solidFill>
              <a:srgbClr val="9A9A9A"/>
            </a:solidFill>
          </a:ln>
        </p:spPr>
        <p:txBody>
          <a:bodyPr wrap="square" lIns="0" tIns="0" rIns="0" bIns="0" rtlCol="0"/>
          <a:lstStyle/>
          <a:p>
            <a:endParaRPr/>
          </a:p>
        </p:txBody>
      </p:sp>
      <p:sp>
        <p:nvSpPr>
          <p:cNvPr id="2" name="Holder 2"/>
          <p:cNvSpPr>
            <a:spLocks noGrp="1"/>
          </p:cNvSpPr>
          <p:nvPr>
            <p:ph type="title"/>
          </p:nvPr>
        </p:nvSpPr>
        <p:spPr>
          <a:xfrm>
            <a:off x="825500" y="1079500"/>
            <a:ext cx="11353800" cy="497840"/>
          </a:xfrm>
          <a:prstGeom prst="rect">
            <a:avLst/>
          </a:prstGeom>
        </p:spPr>
        <p:txBody>
          <a:bodyPr wrap="square" lIns="0" tIns="0" rIns="0" bIns="0">
            <a:spAutoFit/>
          </a:bodyPr>
          <a:lstStyle>
            <a:lvl1pPr>
              <a:defRPr sz="3100" b="1" i="0">
                <a:solidFill>
                  <a:schemeClr val="tx1"/>
                </a:solidFill>
                <a:latin typeface="Microsoft JhengHei UI"/>
                <a:cs typeface="Microsoft JhengHei UI"/>
              </a:defRPr>
            </a:lvl1pPr>
          </a:lstStyle>
          <a:p>
            <a:endParaRPr/>
          </a:p>
        </p:txBody>
      </p:sp>
      <p:sp>
        <p:nvSpPr>
          <p:cNvPr id="3" name="Holder 3"/>
          <p:cNvSpPr>
            <a:spLocks noGrp="1"/>
          </p:cNvSpPr>
          <p:nvPr>
            <p:ph type="body" idx="1"/>
          </p:nvPr>
        </p:nvSpPr>
        <p:spPr>
          <a:xfrm>
            <a:off x="539750" y="2501900"/>
            <a:ext cx="11925300" cy="6731000"/>
          </a:xfrm>
          <a:prstGeom prst="rect">
            <a:avLst/>
          </a:prstGeom>
        </p:spPr>
        <p:txBody>
          <a:bodyPr wrap="square" lIns="0" tIns="0" rIns="0" bIns="0">
            <a:spAutoFit/>
          </a:bodyPr>
          <a:lstStyle>
            <a:lvl1pPr>
              <a:defRPr sz="2000" b="1" i="0">
                <a:solidFill>
                  <a:srgbClr val="252626"/>
                </a:solidFill>
                <a:latin typeface="Microsoft JhengHei UI"/>
                <a:cs typeface="Microsoft JhengHei UI"/>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10/28/2018</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05200" y="6972300"/>
            <a:ext cx="6129655" cy="2159000"/>
          </a:xfrm>
          <a:prstGeom prst="rect">
            <a:avLst/>
          </a:prstGeom>
        </p:spPr>
        <p:txBody>
          <a:bodyPr vert="horz" wrap="square" lIns="0" tIns="114300" rIns="0" bIns="0" rtlCol="0">
            <a:spAutoFit/>
          </a:bodyPr>
          <a:lstStyle/>
          <a:p>
            <a:pPr marL="710565">
              <a:lnSpc>
                <a:spcPct val="100000"/>
              </a:lnSpc>
              <a:spcBef>
                <a:spcPts val="900"/>
              </a:spcBef>
            </a:pPr>
            <a:r>
              <a:rPr sz="4000" b="1" dirty="0">
                <a:latin typeface="Microsoft YaHei"/>
                <a:cs typeface="Microsoft YaHei"/>
              </a:rPr>
              <a:t>西班牙投资移民手册</a:t>
            </a:r>
            <a:endParaRPr sz="4000">
              <a:latin typeface="Microsoft YaHei"/>
              <a:cs typeface="Microsoft YaHei"/>
            </a:endParaRPr>
          </a:p>
          <a:p>
            <a:pPr marR="12700" algn="r">
              <a:lnSpc>
                <a:spcPct val="100000"/>
              </a:lnSpc>
              <a:spcBef>
                <a:spcPts val="800"/>
              </a:spcBef>
            </a:pPr>
            <a:r>
              <a:rPr sz="4000" b="1" dirty="0">
                <a:latin typeface="Microsoft YaHei"/>
                <a:cs typeface="Microsoft YaHei"/>
              </a:rPr>
              <a:t>带你走进一个有活力的国度</a:t>
            </a:r>
            <a:endParaRPr sz="4000">
              <a:latin typeface="Microsoft YaHei"/>
              <a:cs typeface="Microsoft YaHei"/>
            </a:endParaRPr>
          </a:p>
          <a:p>
            <a:pPr marR="5080" algn="r">
              <a:lnSpc>
                <a:spcPct val="100000"/>
              </a:lnSpc>
              <a:spcBef>
                <a:spcPts val="800"/>
              </a:spcBef>
            </a:pPr>
            <a:r>
              <a:rPr sz="4000" b="1" spc="100" dirty="0">
                <a:latin typeface="Microsoft YaHei"/>
                <a:cs typeface="Microsoft YaHei"/>
              </a:rPr>
              <a:t>-西班牙</a:t>
            </a:r>
            <a:endParaRPr sz="4000">
              <a:latin typeface="Microsoft YaHei"/>
              <a:cs typeface="Microsoft YaHe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52500"/>
            <a:ext cx="2692400" cy="665480"/>
          </a:xfrm>
          <a:prstGeom prst="rect">
            <a:avLst/>
          </a:prstGeom>
        </p:spPr>
        <p:txBody>
          <a:bodyPr vert="horz" wrap="square" lIns="0" tIns="12700" rIns="0" bIns="0" rtlCol="0">
            <a:spAutoFit/>
          </a:bodyPr>
          <a:lstStyle/>
          <a:p>
            <a:pPr marL="12700">
              <a:lnSpc>
                <a:spcPct val="100000"/>
              </a:lnSpc>
              <a:spcBef>
                <a:spcPts val="100"/>
              </a:spcBef>
            </a:pPr>
            <a:r>
              <a:rPr sz="4200" spc="-1575" dirty="0"/>
              <a:t>⻄西班⽛牙⽕火腿</a:t>
            </a:r>
            <a:endParaRPr sz="4200"/>
          </a:p>
        </p:txBody>
      </p:sp>
      <p:sp>
        <p:nvSpPr>
          <p:cNvPr id="3" name="object 3"/>
          <p:cNvSpPr txBox="1"/>
          <p:nvPr/>
        </p:nvSpPr>
        <p:spPr>
          <a:xfrm>
            <a:off x="1231900" y="2933700"/>
            <a:ext cx="10539095" cy="2641600"/>
          </a:xfrm>
          <a:prstGeom prst="rect">
            <a:avLst/>
          </a:prstGeom>
        </p:spPr>
        <p:txBody>
          <a:bodyPr vert="horz" wrap="square" lIns="0" tIns="12700" rIns="0" bIns="0" rtlCol="0">
            <a:spAutoFit/>
          </a:bodyPr>
          <a:lstStyle/>
          <a:p>
            <a:pPr marL="12700" marR="208915">
              <a:lnSpc>
                <a:spcPct val="116700"/>
              </a:lnSpc>
              <a:spcBef>
                <a:spcPts val="100"/>
              </a:spcBef>
            </a:pPr>
            <a:r>
              <a:rPr sz="2500" spc="-5" dirty="0">
                <a:latin typeface="Arial"/>
                <a:cs typeface="Arial"/>
              </a:rPr>
              <a:t>3</a:t>
            </a:r>
            <a:r>
              <a:rPr sz="2500" dirty="0">
                <a:latin typeface="PMingLiU"/>
                <a:cs typeface="PMingLiU"/>
              </a:rPr>
              <a:t>、</a:t>
            </a:r>
            <a:r>
              <a:rPr sz="2500" b="1" spc="-940" dirty="0">
                <a:latin typeface="Microsoft JhengHei UI"/>
                <a:cs typeface="Microsoft JhengHei UI"/>
              </a:rPr>
              <a:t>⻄西班⽛牙⽕火腿</a:t>
            </a:r>
            <a:r>
              <a:rPr sz="2500" b="0" spc="-60" dirty="0">
                <a:latin typeface="Microsoft JhengHei Light"/>
                <a:cs typeface="Microsoft JhengHei Light"/>
              </a:rPr>
              <a:t>：说到西班⽛⽕腿</a:t>
            </a:r>
            <a:r>
              <a:rPr sz="2500" b="0" spc="-45" dirty="0">
                <a:latin typeface="Microsoft JhengHei Light"/>
                <a:cs typeface="Microsoft JhengHei Light"/>
              </a:rPr>
              <a:t>（Jamón）</a:t>
            </a:r>
            <a:r>
              <a:rPr sz="2500" b="0" spc="-145" dirty="0">
                <a:latin typeface="Microsoft JhengHei Light"/>
                <a:cs typeface="Microsoft JhengHei Light"/>
              </a:rPr>
              <a:t> </a:t>
            </a:r>
            <a:r>
              <a:rPr sz="2500" b="0" dirty="0">
                <a:latin typeface="Microsoft JhengHei Light"/>
                <a:cs typeface="Microsoft JhengHei Light"/>
              </a:rPr>
              <a:t>今年好像⽕得不⾏。上好的西 </a:t>
            </a:r>
            <a:r>
              <a:rPr sz="2500" b="0" spc="-50" dirty="0">
                <a:latin typeface="Microsoft JhengHei Light"/>
                <a:cs typeface="Microsoft JhengHei Light"/>
              </a:rPr>
              <a:t>班⽛⽕腿总结⼀下就是“⿊蹄猪⾎统，橡⽊林放养，海盐腌制，长时间风</a:t>
            </a:r>
            <a:endParaRPr sz="2500">
              <a:latin typeface="Microsoft JhengHei Light"/>
              <a:cs typeface="Microsoft JhengHei Light"/>
            </a:endParaRPr>
          </a:p>
          <a:p>
            <a:pPr marL="12700">
              <a:lnSpc>
                <a:spcPct val="100000"/>
              </a:lnSpc>
              <a:spcBef>
                <a:spcPts val="400"/>
              </a:spcBef>
            </a:pPr>
            <a:r>
              <a:rPr sz="2500" b="0" spc="-490" dirty="0">
                <a:latin typeface="Microsoft JhengHei Light"/>
                <a:cs typeface="Microsoft JhengHei Light"/>
              </a:rPr>
              <a:t>⼲。”</a:t>
            </a:r>
            <a:r>
              <a:rPr sz="2500" b="0" spc="-405" dirty="0">
                <a:latin typeface="Microsoft JhengHei Light"/>
                <a:cs typeface="Microsoft JhengHei Light"/>
              </a:rPr>
              <a:t> </a:t>
            </a:r>
            <a:r>
              <a:rPr sz="2500" b="0" dirty="0">
                <a:latin typeface="Microsoft JhengHei Light"/>
                <a:cs typeface="Microsoft JhengHei Light"/>
              </a:rPr>
              <a:t>这⼏个条件加在⼀起，才是⼀条拿的出⼿的腿。中国⼈普遍认为西班</a:t>
            </a:r>
            <a:endParaRPr sz="2500">
              <a:latin typeface="Microsoft JhengHei Light"/>
              <a:cs typeface="Microsoft JhengHei Light"/>
            </a:endParaRPr>
          </a:p>
          <a:p>
            <a:pPr marL="12700" marR="5080">
              <a:lnSpc>
                <a:spcPct val="113300"/>
              </a:lnSpc>
            </a:pPr>
            <a:r>
              <a:rPr sz="2500" b="0" spc="-25" dirty="0">
                <a:latin typeface="Microsoft JhengHei Light"/>
                <a:cs typeface="Microsoft JhengHei Light"/>
              </a:rPr>
              <a:t>⽛⽕腿就只有伊⽐利亚⽕腿，⽽</a:t>
            </a:r>
            <a:r>
              <a:rPr sz="2500" b="0" spc="-15" dirty="0">
                <a:latin typeface="Microsoft JhengHei Light"/>
                <a:cs typeface="Microsoft JhengHei Light"/>
              </a:rPr>
              <a:t>，Jamón</a:t>
            </a:r>
            <a:r>
              <a:rPr sz="2500" b="0" spc="-25" dirty="0">
                <a:latin typeface="Microsoft JhengHei Light"/>
                <a:cs typeface="Microsoft JhengHei Light"/>
              </a:rPr>
              <a:t>从原材料的⾓度分为两种，⼀种是 </a:t>
            </a:r>
            <a:r>
              <a:rPr sz="2500" b="0" spc="-125" dirty="0">
                <a:latin typeface="Microsoft JhengHei Light"/>
                <a:cs typeface="Microsoft JhengHei Light"/>
              </a:rPr>
              <a:t>普通的</a:t>
            </a:r>
            <a:r>
              <a:rPr sz="2500" b="0" spc="-75" dirty="0">
                <a:latin typeface="Microsoft JhengHei Light"/>
                <a:cs typeface="Microsoft JhengHei Light"/>
              </a:rPr>
              <a:t>Jamón</a:t>
            </a:r>
            <a:r>
              <a:rPr sz="2500" b="0" spc="-145" dirty="0">
                <a:latin typeface="Microsoft JhengHei Light"/>
                <a:cs typeface="Microsoft JhengHei Light"/>
              </a:rPr>
              <a:t> </a:t>
            </a:r>
            <a:r>
              <a:rPr sz="2500" b="0" spc="-25" dirty="0">
                <a:latin typeface="Microsoft JhengHei Light"/>
                <a:cs typeface="Microsoft JhengHei Light"/>
              </a:rPr>
              <a:t>Serrano（</a:t>
            </a:r>
            <a:r>
              <a:rPr sz="2500" b="0" spc="-45" dirty="0">
                <a:latin typeface="Microsoft JhengHei Light"/>
                <a:cs typeface="Microsoft JhengHei Light"/>
              </a:rPr>
              <a:t>赛拉诺⽕腿），另⼀种制作精细的</a:t>
            </a:r>
            <a:r>
              <a:rPr sz="2500" b="0" spc="-140" dirty="0">
                <a:latin typeface="Microsoft JhengHei Light"/>
                <a:cs typeface="Microsoft JhengHei Light"/>
              </a:rPr>
              <a:t> </a:t>
            </a:r>
            <a:r>
              <a:rPr sz="2500" b="0" spc="-150" dirty="0">
                <a:latin typeface="Microsoft JhengHei Light"/>
                <a:cs typeface="Microsoft JhengHei Light"/>
              </a:rPr>
              <a:t>Jamón</a:t>
            </a:r>
            <a:r>
              <a:rPr sz="2500" b="0" spc="-140" dirty="0">
                <a:latin typeface="Microsoft JhengHei Light"/>
                <a:cs typeface="Microsoft JhengHei Light"/>
              </a:rPr>
              <a:t> </a:t>
            </a:r>
            <a:r>
              <a:rPr sz="2500" b="0" spc="-55" dirty="0">
                <a:latin typeface="Microsoft JhengHei Light"/>
                <a:cs typeface="Microsoft JhengHei Light"/>
              </a:rPr>
              <a:t>Iberico（</a:t>
            </a:r>
            <a:r>
              <a:rPr sz="2500" b="0" spc="-105" dirty="0">
                <a:latin typeface="Microsoft JhengHei Light"/>
                <a:cs typeface="Microsoft JhengHei Light"/>
              </a:rPr>
              <a:t>伊</a:t>
            </a:r>
            <a:endParaRPr sz="2500">
              <a:latin typeface="Microsoft JhengHei Light"/>
              <a:cs typeface="Microsoft JhengHei Light"/>
            </a:endParaRPr>
          </a:p>
          <a:p>
            <a:pPr marL="12700">
              <a:lnSpc>
                <a:spcPct val="100000"/>
              </a:lnSpc>
              <a:spcBef>
                <a:spcPts val="400"/>
              </a:spcBef>
            </a:pPr>
            <a:r>
              <a:rPr sz="2500" b="0" dirty="0">
                <a:latin typeface="Microsoft JhengHei Light"/>
                <a:cs typeface="Microsoft JhengHei Light"/>
              </a:rPr>
              <a:t>⽐利亚⽕腿）。</a:t>
            </a:r>
            <a:endParaRPr sz="2500">
              <a:latin typeface="Microsoft JhengHei Light"/>
              <a:cs typeface="Microsoft JhengHei Light"/>
            </a:endParaRPr>
          </a:p>
        </p:txBody>
      </p:sp>
      <p:sp>
        <p:nvSpPr>
          <p:cNvPr id="4" name="object 4"/>
          <p:cNvSpPr/>
          <p:nvPr/>
        </p:nvSpPr>
        <p:spPr>
          <a:xfrm>
            <a:off x="537183" y="5904380"/>
            <a:ext cx="4004867" cy="32553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475146" y="6865321"/>
            <a:ext cx="7124701" cy="223520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52500"/>
            <a:ext cx="2692400" cy="665480"/>
          </a:xfrm>
          <a:prstGeom prst="rect">
            <a:avLst/>
          </a:prstGeom>
        </p:spPr>
        <p:txBody>
          <a:bodyPr vert="horz" wrap="square" lIns="0" tIns="12700" rIns="0" bIns="0" rtlCol="0">
            <a:spAutoFit/>
          </a:bodyPr>
          <a:lstStyle/>
          <a:p>
            <a:pPr marL="12700">
              <a:lnSpc>
                <a:spcPct val="100000"/>
              </a:lnSpc>
              <a:spcBef>
                <a:spcPts val="100"/>
              </a:spcBef>
            </a:pPr>
            <a:r>
              <a:rPr sz="4200" spc="-1575" dirty="0"/>
              <a:t>⻄西班⽛牙⽕火腿</a:t>
            </a:r>
            <a:endParaRPr sz="4200"/>
          </a:p>
        </p:txBody>
      </p:sp>
      <p:sp>
        <p:nvSpPr>
          <p:cNvPr id="3" name="object 3"/>
          <p:cNvSpPr txBox="1"/>
          <p:nvPr/>
        </p:nvSpPr>
        <p:spPr>
          <a:xfrm>
            <a:off x="1733550" y="2222500"/>
            <a:ext cx="8655050" cy="934719"/>
          </a:xfrm>
          <a:prstGeom prst="rect">
            <a:avLst/>
          </a:prstGeom>
        </p:spPr>
        <p:txBody>
          <a:bodyPr vert="horz" wrap="square" lIns="0" tIns="12700" rIns="0" bIns="0" rtlCol="0">
            <a:spAutoFit/>
          </a:bodyPr>
          <a:lstStyle/>
          <a:p>
            <a:pPr marL="1098550">
              <a:lnSpc>
                <a:spcPct val="100000"/>
              </a:lnSpc>
              <a:spcBef>
                <a:spcPts val="100"/>
              </a:spcBef>
            </a:pPr>
            <a:r>
              <a:rPr sz="1800" b="1" dirty="0">
                <a:latin typeface="Microsoft JhengHei"/>
                <a:cs typeface="Microsoft JhengHei"/>
              </a:rPr>
              <a:t>⽽伊⽐利亚⽕腿，按养殖⽅式又分三个等级。我从低向⾼依次介绍给⼤家：</a:t>
            </a:r>
            <a:endParaRPr sz="1800">
              <a:latin typeface="Microsoft JhengHei"/>
              <a:cs typeface="Microsoft JhengHei"/>
            </a:endParaRPr>
          </a:p>
          <a:p>
            <a:pPr>
              <a:lnSpc>
                <a:spcPct val="100000"/>
              </a:lnSpc>
              <a:spcBef>
                <a:spcPts val="20"/>
              </a:spcBef>
            </a:pPr>
            <a:endParaRPr sz="2450">
              <a:latin typeface="Times New Roman"/>
              <a:cs typeface="Times New Roman"/>
            </a:endParaRPr>
          </a:p>
          <a:p>
            <a:pPr marL="12700">
              <a:lnSpc>
                <a:spcPct val="100000"/>
              </a:lnSpc>
            </a:pPr>
            <a:r>
              <a:rPr sz="1800" b="0" spc="-110" dirty="0">
                <a:latin typeface="Microsoft JhengHei Light"/>
                <a:cs typeface="Microsoft JhengHei Light"/>
              </a:rPr>
              <a:t>Jamón</a:t>
            </a:r>
            <a:r>
              <a:rPr sz="1800" b="0" spc="-90" dirty="0">
                <a:latin typeface="Microsoft JhengHei Light"/>
                <a:cs typeface="Microsoft JhengHei Light"/>
              </a:rPr>
              <a:t> </a:t>
            </a:r>
            <a:r>
              <a:rPr sz="1800" b="0" spc="-70" dirty="0">
                <a:latin typeface="Microsoft JhengHei Light"/>
                <a:cs typeface="Microsoft JhengHei Light"/>
              </a:rPr>
              <a:t>ibérico</a:t>
            </a:r>
            <a:r>
              <a:rPr sz="1800" b="0" spc="-85" dirty="0">
                <a:latin typeface="Microsoft JhengHei Light"/>
                <a:cs typeface="Microsoft JhengHei Light"/>
              </a:rPr>
              <a:t> </a:t>
            </a:r>
            <a:r>
              <a:rPr sz="1800" b="0" spc="-190" dirty="0">
                <a:latin typeface="Microsoft JhengHei Light"/>
                <a:cs typeface="Microsoft JhengHei Light"/>
              </a:rPr>
              <a:t>de</a:t>
            </a:r>
            <a:r>
              <a:rPr sz="1800" b="0" spc="-90" dirty="0">
                <a:latin typeface="Microsoft JhengHei Light"/>
                <a:cs typeface="Microsoft JhengHei Light"/>
              </a:rPr>
              <a:t> </a:t>
            </a:r>
            <a:r>
              <a:rPr sz="1800" b="0" spc="-170" dirty="0">
                <a:latin typeface="Microsoft JhengHei Light"/>
                <a:cs typeface="Microsoft JhengHei Light"/>
              </a:rPr>
              <a:t>cebo</a:t>
            </a:r>
            <a:r>
              <a:rPr sz="1800" b="0" spc="-85" dirty="0">
                <a:latin typeface="Microsoft JhengHei Light"/>
                <a:cs typeface="Microsoft JhengHei Light"/>
              </a:rPr>
              <a:t> </a:t>
            </a:r>
            <a:r>
              <a:rPr sz="1800" b="0" dirty="0">
                <a:latin typeface="Microsoft JhengHei Light"/>
                <a:cs typeface="Microsoft JhengHei Light"/>
              </a:rPr>
              <a:t>是普通饲养等级，猪在养猪场养殖，以⾕物为饲料。</a:t>
            </a:r>
            <a:endParaRPr sz="1800">
              <a:latin typeface="Microsoft JhengHei Light"/>
              <a:cs typeface="Microsoft JhengHei Light"/>
            </a:endParaRPr>
          </a:p>
        </p:txBody>
      </p:sp>
      <p:sp>
        <p:nvSpPr>
          <p:cNvPr id="4" name="object 4"/>
          <p:cNvSpPr txBox="1"/>
          <p:nvPr/>
        </p:nvSpPr>
        <p:spPr>
          <a:xfrm>
            <a:off x="1676400" y="4401820"/>
            <a:ext cx="10323830" cy="660400"/>
          </a:xfrm>
          <a:prstGeom prst="rect">
            <a:avLst/>
          </a:prstGeom>
        </p:spPr>
        <p:txBody>
          <a:bodyPr vert="horz" wrap="square" lIns="0" tIns="12700" rIns="0" bIns="0" rtlCol="0">
            <a:spAutoFit/>
          </a:bodyPr>
          <a:lstStyle/>
          <a:p>
            <a:pPr marL="12700" marR="5080">
              <a:lnSpc>
                <a:spcPct val="115700"/>
              </a:lnSpc>
              <a:spcBef>
                <a:spcPts val="100"/>
              </a:spcBef>
            </a:pPr>
            <a:r>
              <a:rPr sz="1800" b="0" spc="-110" dirty="0">
                <a:latin typeface="Microsoft JhengHei Light"/>
                <a:cs typeface="Microsoft JhengHei Light"/>
              </a:rPr>
              <a:t>Jamón</a:t>
            </a:r>
            <a:r>
              <a:rPr sz="1800" b="0" spc="-105" dirty="0">
                <a:latin typeface="Microsoft JhengHei Light"/>
                <a:cs typeface="Microsoft JhengHei Light"/>
              </a:rPr>
              <a:t> </a:t>
            </a:r>
            <a:r>
              <a:rPr sz="1800" b="0" spc="-70" dirty="0">
                <a:latin typeface="Microsoft JhengHei Light"/>
                <a:cs typeface="Microsoft JhengHei Light"/>
              </a:rPr>
              <a:t>ibérico</a:t>
            </a:r>
            <a:r>
              <a:rPr sz="1800" b="0" spc="-100" dirty="0">
                <a:latin typeface="Microsoft JhengHei Light"/>
                <a:cs typeface="Microsoft JhengHei Light"/>
              </a:rPr>
              <a:t> </a:t>
            </a:r>
            <a:r>
              <a:rPr sz="1800" b="0" spc="-190" dirty="0">
                <a:latin typeface="Microsoft JhengHei Light"/>
                <a:cs typeface="Microsoft JhengHei Light"/>
              </a:rPr>
              <a:t>de</a:t>
            </a:r>
            <a:r>
              <a:rPr sz="1800" b="0" spc="-105" dirty="0">
                <a:latin typeface="Microsoft JhengHei Light"/>
                <a:cs typeface="Microsoft JhengHei Light"/>
              </a:rPr>
              <a:t> </a:t>
            </a:r>
            <a:r>
              <a:rPr sz="1800" b="0" spc="-145" dirty="0">
                <a:latin typeface="Microsoft JhengHei Light"/>
                <a:cs typeface="Microsoft JhengHei Light"/>
              </a:rPr>
              <a:t>recebo</a:t>
            </a:r>
            <a:r>
              <a:rPr sz="1800" b="0" spc="-100" dirty="0">
                <a:latin typeface="Microsoft JhengHei Light"/>
                <a:cs typeface="Microsoft JhengHei Light"/>
              </a:rPr>
              <a:t> </a:t>
            </a:r>
            <a:r>
              <a:rPr sz="1800" b="0" dirty="0">
                <a:latin typeface="Microsoft JhengHei Light"/>
                <a:cs typeface="Microsoft JhengHei Light"/>
              </a:rPr>
              <a:t>是在⽥间放养的猪，⽽且⾷物中多了橡果。但⾷⽤橡果的⽐例未达到法定可标注 的等级。据说这⼀等级会逐渐取消，因为难以判定。</a:t>
            </a:r>
            <a:endParaRPr sz="1800">
              <a:latin typeface="Microsoft JhengHei Light"/>
              <a:cs typeface="Microsoft JhengHei Light"/>
            </a:endParaRPr>
          </a:p>
        </p:txBody>
      </p:sp>
      <p:sp>
        <p:nvSpPr>
          <p:cNvPr id="5" name="object 5"/>
          <p:cNvSpPr txBox="1"/>
          <p:nvPr/>
        </p:nvSpPr>
        <p:spPr>
          <a:xfrm>
            <a:off x="1676400" y="6624319"/>
            <a:ext cx="10326370" cy="1295400"/>
          </a:xfrm>
          <a:prstGeom prst="rect">
            <a:avLst/>
          </a:prstGeom>
        </p:spPr>
        <p:txBody>
          <a:bodyPr vert="horz" wrap="square" lIns="0" tIns="12700" rIns="0" bIns="0" rtlCol="0">
            <a:spAutoFit/>
          </a:bodyPr>
          <a:lstStyle/>
          <a:p>
            <a:pPr marL="12700" marR="5080">
              <a:lnSpc>
                <a:spcPct val="115700"/>
              </a:lnSpc>
              <a:spcBef>
                <a:spcPts val="100"/>
              </a:spcBef>
            </a:pPr>
            <a:r>
              <a:rPr sz="1800" b="0" spc="-110" dirty="0">
                <a:latin typeface="Microsoft JhengHei Light"/>
                <a:cs typeface="Microsoft JhengHei Light"/>
              </a:rPr>
              <a:t>Jamón</a:t>
            </a:r>
            <a:r>
              <a:rPr sz="1800" b="0" spc="-100" dirty="0">
                <a:latin typeface="Microsoft JhengHei Light"/>
                <a:cs typeface="Microsoft JhengHei Light"/>
              </a:rPr>
              <a:t> </a:t>
            </a:r>
            <a:r>
              <a:rPr sz="1800" b="0" spc="-70" dirty="0">
                <a:latin typeface="Microsoft JhengHei Light"/>
                <a:cs typeface="Microsoft JhengHei Light"/>
              </a:rPr>
              <a:t>ibérico</a:t>
            </a:r>
            <a:r>
              <a:rPr sz="1800" b="0" spc="-95" dirty="0">
                <a:latin typeface="Microsoft JhengHei Light"/>
                <a:cs typeface="Microsoft JhengHei Light"/>
              </a:rPr>
              <a:t> </a:t>
            </a:r>
            <a:r>
              <a:rPr sz="1800" b="0" spc="-190" dirty="0">
                <a:latin typeface="Microsoft JhengHei Light"/>
                <a:cs typeface="Microsoft JhengHei Light"/>
              </a:rPr>
              <a:t>de</a:t>
            </a:r>
            <a:r>
              <a:rPr sz="1800" b="0" spc="-95" dirty="0">
                <a:latin typeface="Microsoft JhengHei Light"/>
                <a:cs typeface="Microsoft JhengHei Light"/>
              </a:rPr>
              <a:t> </a:t>
            </a:r>
            <a:r>
              <a:rPr sz="1800" b="0" spc="-60" dirty="0">
                <a:latin typeface="Microsoft JhengHei Light"/>
                <a:cs typeface="Microsoft JhengHei Light"/>
              </a:rPr>
              <a:t>bellota</a:t>
            </a:r>
            <a:r>
              <a:rPr sz="1800" b="0" spc="-95" dirty="0">
                <a:latin typeface="Microsoft JhengHei Light"/>
                <a:cs typeface="Microsoft JhengHei Light"/>
              </a:rPr>
              <a:t> </a:t>
            </a:r>
            <a:r>
              <a:rPr sz="1800" b="0" dirty="0">
                <a:latin typeface="Microsoft JhengHei Light"/>
                <a:cs typeface="Microsoft JhengHei Light"/>
              </a:rPr>
              <a:t>橡果等级，这也是顶级的伊⽐利亚⽕腿（西班⽛对这个等级有严格的规定）。 </a:t>
            </a:r>
            <a:r>
              <a:rPr sz="1800" b="0" spc="-5" dirty="0">
                <a:latin typeface="Microsoft JhengHei Light"/>
                <a:cs typeface="Microsoft JhengHei Light"/>
              </a:rPr>
              <a:t>有意思的是，除了需要在⽥间放养外，还要保证每头猪有⾄少半公顷橡树林，在橡果成熟季节（10⽉到 </a:t>
            </a:r>
            <a:r>
              <a:rPr sz="1800" b="0" dirty="0">
                <a:latin typeface="Microsoft JhengHei Light"/>
                <a:cs typeface="Microsoft JhengHei Light"/>
              </a:rPr>
              <a:t>次</a:t>
            </a:r>
            <a:r>
              <a:rPr sz="1800" b="0" spc="-10" dirty="0">
                <a:latin typeface="Microsoft JhengHei Light"/>
                <a:cs typeface="Microsoft JhengHei Light"/>
              </a:rPr>
              <a:t>年</a:t>
            </a:r>
            <a:r>
              <a:rPr sz="1800" b="0" spc="135" dirty="0">
                <a:latin typeface="Microsoft JhengHei Light"/>
                <a:cs typeface="Microsoft JhengHei Light"/>
              </a:rPr>
              <a:t>1</a:t>
            </a:r>
            <a:r>
              <a:rPr sz="1800" b="0" spc="-10" dirty="0">
                <a:latin typeface="Microsoft JhengHei Light"/>
                <a:cs typeface="Microsoft JhengHei Light"/>
              </a:rPr>
              <a:t>⽉</a:t>
            </a:r>
            <a:r>
              <a:rPr sz="1800" b="0" spc="-15" dirty="0">
                <a:latin typeface="Microsoft JhengHei Light"/>
                <a:cs typeface="Microsoft JhengHei Light"/>
              </a:rPr>
              <a:t>），</a:t>
            </a:r>
            <a:r>
              <a:rPr sz="1800" b="0" dirty="0">
                <a:latin typeface="Microsoft JhengHei Light"/>
                <a:cs typeface="Microsoft JhengHei Light"/>
              </a:rPr>
              <a:t>猪的⾷物中⾄</a:t>
            </a:r>
            <a:r>
              <a:rPr sz="1800" b="0" spc="-10" dirty="0">
                <a:latin typeface="Microsoft JhengHei Light"/>
                <a:cs typeface="Microsoft JhengHei Light"/>
              </a:rPr>
              <a:t>少</a:t>
            </a:r>
            <a:r>
              <a:rPr sz="1800" b="0" spc="-170" dirty="0">
                <a:latin typeface="Microsoft JhengHei Light"/>
                <a:cs typeface="Microsoft JhengHei Light"/>
              </a:rPr>
              <a:t>50-65%</a:t>
            </a:r>
            <a:r>
              <a:rPr sz="1800" b="0" dirty="0">
                <a:latin typeface="Microsoft JhengHei Light"/>
                <a:cs typeface="Microsoft JhengHei Light"/>
              </a:rPr>
              <a:t>是橡</a:t>
            </a:r>
            <a:r>
              <a:rPr sz="1800" b="0" spc="-10" dirty="0">
                <a:latin typeface="Microsoft JhengHei Light"/>
                <a:cs typeface="Microsoft JhengHei Light"/>
              </a:rPr>
              <a:t>果。</a:t>
            </a:r>
            <a:r>
              <a:rPr sz="1800" b="0" dirty="0">
                <a:latin typeface="Microsoft JhengHei Light"/>
                <a:cs typeface="Microsoft JhengHei Light"/>
              </a:rPr>
              <a:t>并且在此期</a:t>
            </a:r>
            <a:r>
              <a:rPr sz="1800" b="0" spc="-10" dirty="0">
                <a:latin typeface="Microsoft JhengHei Light"/>
                <a:cs typeface="Microsoft JhengHei Light"/>
              </a:rPr>
              <a:t>间（</a:t>
            </a:r>
            <a:r>
              <a:rPr sz="1800" b="0" dirty="0">
                <a:latin typeface="Microsoft JhengHei Light"/>
                <a:cs typeface="Microsoft JhengHei Light"/>
              </a:rPr>
              <a:t>也称为增肥</a:t>
            </a:r>
            <a:r>
              <a:rPr sz="1800" b="0" spc="-10" dirty="0">
                <a:latin typeface="Microsoft JhengHei Light"/>
                <a:cs typeface="Microsoft JhengHei Light"/>
              </a:rPr>
              <a:t>期）由</a:t>
            </a:r>
            <a:r>
              <a:rPr sz="1800" b="0" spc="-140" dirty="0">
                <a:latin typeface="Microsoft JhengHei Light"/>
                <a:cs typeface="Microsoft JhengHei Light"/>
              </a:rPr>
              <a:t>80-105</a:t>
            </a:r>
            <a:r>
              <a:rPr sz="1800" b="0" dirty="0">
                <a:latin typeface="Microsoft JhengHei Light"/>
                <a:cs typeface="Microsoft JhengHei Light"/>
              </a:rPr>
              <a:t>公⽄增加</a:t>
            </a:r>
            <a:r>
              <a:rPr sz="1800" b="0" spc="-10" dirty="0">
                <a:latin typeface="Microsoft JhengHei Light"/>
                <a:cs typeface="Microsoft JhengHei Light"/>
              </a:rPr>
              <a:t>到</a:t>
            </a:r>
            <a:r>
              <a:rPr sz="1800" b="0" spc="-100" dirty="0">
                <a:latin typeface="Microsoft JhengHei Light"/>
                <a:cs typeface="Microsoft JhengHei Light"/>
              </a:rPr>
              <a:t>150-180  </a:t>
            </a:r>
            <a:r>
              <a:rPr sz="1800" b="0" dirty="0">
                <a:latin typeface="Microsoft JhengHei Light"/>
                <a:cs typeface="Microsoft JhengHei Light"/>
              </a:rPr>
              <a:t>公⽄。</a:t>
            </a:r>
            <a:endParaRPr sz="1800">
              <a:latin typeface="Microsoft JhengHei Light"/>
              <a:cs typeface="Microsoft JhengHei Light"/>
            </a:endParaRPr>
          </a:p>
        </p:txBody>
      </p:sp>
      <p:sp>
        <p:nvSpPr>
          <p:cNvPr id="6" name="object 6"/>
          <p:cNvSpPr/>
          <p:nvPr/>
        </p:nvSpPr>
        <p:spPr>
          <a:xfrm>
            <a:off x="3984178" y="3360775"/>
            <a:ext cx="515199" cy="80953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654234" y="3351538"/>
            <a:ext cx="1114838" cy="80271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645292" y="4985268"/>
            <a:ext cx="1834774" cy="149141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573532" y="5319985"/>
            <a:ext cx="1102169" cy="120351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732361" y="7650873"/>
            <a:ext cx="3265512" cy="1910326"/>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965785" y="7688567"/>
            <a:ext cx="1834775" cy="1834774"/>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52500"/>
            <a:ext cx="3225800" cy="665480"/>
          </a:xfrm>
          <a:prstGeom prst="rect">
            <a:avLst/>
          </a:prstGeom>
        </p:spPr>
        <p:txBody>
          <a:bodyPr vert="horz" wrap="square" lIns="0" tIns="12700" rIns="0" bIns="0" rtlCol="0">
            <a:spAutoFit/>
          </a:bodyPr>
          <a:lstStyle/>
          <a:p>
            <a:pPr marL="12700">
              <a:lnSpc>
                <a:spcPct val="100000"/>
              </a:lnSpc>
              <a:spcBef>
                <a:spcPts val="100"/>
              </a:spcBef>
            </a:pPr>
            <a:r>
              <a:rPr sz="4200" spc="-1050" dirty="0"/>
              <a:t>⻄西班⽛牙葡萄酒</a:t>
            </a:r>
            <a:endParaRPr sz="4200"/>
          </a:p>
        </p:txBody>
      </p:sp>
      <p:sp>
        <p:nvSpPr>
          <p:cNvPr id="3" name="object 3"/>
          <p:cNvSpPr txBox="1"/>
          <p:nvPr/>
        </p:nvSpPr>
        <p:spPr>
          <a:xfrm>
            <a:off x="609600" y="2918460"/>
            <a:ext cx="11699240" cy="2159000"/>
          </a:xfrm>
          <a:prstGeom prst="rect">
            <a:avLst/>
          </a:prstGeom>
        </p:spPr>
        <p:txBody>
          <a:bodyPr vert="horz" wrap="square" lIns="0" tIns="12065" rIns="0" bIns="0" rtlCol="0">
            <a:spAutoFit/>
          </a:bodyPr>
          <a:lstStyle/>
          <a:p>
            <a:pPr marL="12700" marR="5080">
              <a:lnSpc>
                <a:spcPct val="118100"/>
              </a:lnSpc>
              <a:spcBef>
                <a:spcPts val="95"/>
              </a:spcBef>
            </a:pPr>
            <a:r>
              <a:rPr sz="2400" dirty="0">
                <a:latin typeface="Arial"/>
                <a:cs typeface="Arial"/>
              </a:rPr>
              <a:t>4.</a:t>
            </a:r>
            <a:r>
              <a:rPr sz="2400" b="1" dirty="0">
                <a:latin typeface="Microsoft JhengHei UI"/>
                <a:cs typeface="Microsoft JhengHei UI"/>
              </a:rPr>
              <a:t>葡萄酒</a:t>
            </a:r>
            <a:r>
              <a:rPr sz="2400" b="1" spc="175" dirty="0">
                <a:latin typeface="Arial"/>
                <a:cs typeface="Arial"/>
              </a:rPr>
              <a:t>-</a:t>
            </a:r>
            <a:r>
              <a:rPr sz="2400" b="1" spc="5" dirty="0">
                <a:latin typeface="Arial"/>
                <a:cs typeface="Arial"/>
              </a:rPr>
              <a:t> </a:t>
            </a:r>
            <a:r>
              <a:rPr sz="2400" spc="-175" dirty="0">
                <a:latin typeface="PMingLiU"/>
                <a:cs typeface="PMingLiU"/>
              </a:rPr>
              <a:t>⻄西班⽛牙葡萄酒的酿造历史相当久远，其葡萄种植技术在公元</a:t>
            </a:r>
            <a:r>
              <a:rPr sz="2400" spc="45" dirty="0">
                <a:latin typeface="PMingLiU"/>
                <a:cs typeface="PMingLiU"/>
              </a:rPr>
              <a:t> </a:t>
            </a:r>
            <a:r>
              <a:rPr sz="2400" spc="-5" dirty="0">
                <a:latin typeface="Arial"/>
                <a:cs typeface="Arial"/>
              </a:rPr>
              <a:t>3000</a:t>
            </a:r>
            <a:r>
              <a:rPr sz="2400" spc="10" dirty="0">
                <a:latin typeface="Arial"/>
                <a:cs typeface="Arial"/>
              </a:rPr>
              <a:t> </a:t>
            </a:r>
            <a:r>
              <a:rPr sz="2400" spc="-400" dirty="0">
                <a:latin typeface="PMingLiU"/>
                <a:cs typeface="PMingLiU"/>
              </a:rPr>
              <a:t>年年前由腓尼 基商⼈人传⼊入；到公元前</a:t>
            </a:r>
            <a:r>
              <a:rPr sz="2400" spc="-204" dirty="0">
                <a:latin typeface="PMingLiU"/>
                <a:cs typeface="PMingLiU"/>
              </a:rPr>
              <a:t> </a:t>
            </a:r>
            <a:r>
              <a:rPr sz="2400" spc="-5" dirty="0">
                <a:latin typeface="Arial"/>
                <a:cs typeface="Arial"/>
              </a:rPr>
              <a:t>2</a:t>
            </a:r>
            <a:r>
              <a:rPr sz="2400" spc="-15" dirty="0">
                <a:latin typeface="Arial"/>
                <a:cs typeface="Arial"/>
              </a:rPr>
              <a:t> </a:t>
            </a:r>
            <a:r>
              <a:rPr sz="2400" spc="-550" dirty="0">
                <a:latin typeface="PMingLiU"/>
                <a:cs typeface="PMingLiU"/>
              </a:rPr>
              <a:t>世纪时，罗⻢马⼈人就已经开始在⻄西班⽛牙⼤大规模⽣生产葡萄酒了了。⻄西</a:t>
            </a:r>
            <a:endParaRPr sz="2400">
              <a:latin typeface="PMingLiU"/>
              <a:cs typeface="PMingLiU"/>
            </a:endParaRPr>
          </a:p>
          <a:p>
            <a:pPr marL="12700" marR="95885" algn="just">
              <a:lnSpc>
                <a:spcPct val="114599"/>
              </a:lnSpc>
              <a:spcBef>
                <a:spcPts val="100"/>
              </a:spcBef>
            </a:pPr>
            <a:r>
              <a:rPr sz="2400" spc="-330" dirty="0">
                <a:latin typeface="PMingLiU"/>
                <a:cs typeface="PMingLiU"/>
              </a:rPr>
              <a:t>班⽛牙是世界上葡萄种植⾯面积最⼤大的国家，在</a:t>
            </a:r>
            <a:r>
              <a:rPr sz="2400" spc="-235" dirty="0">
                <a:latin typeface="PMingLiU"/>
                <a:cs typeface="PMingLiU"/>
              </a:rPr>
              <a:t> </a:t>
            </a:r>
            <a:r>
              <a:rPr sz="2400" spc="-5" dirty="0">
                <a:latin typeface="Arial"/>
                <a:cs typeface="Arial"/>
              </a:rPr>
              <a:t>2015</a:t>
            </a:r>
            <a:r>
              <a:rPr sz="2400" spc="15" dirty="0">
                <a:latin typeface="Arial"/>
                <a:cs typeface="Arial"/>
              </a:rPr>
              <a:t> </a:t>
            </a:r>
            <a:r>
              <a:rPr sz="2400" spc="-575" dirty="0">
                <a:latin typeface="PMingLiU"/>
                <a:cs typeface="PMingLiU"/>
              </a:rPr>
              <a:t>年年，⻄西班⽛牙还是全球第三⼤大葡萄酒⽣生 </a:t>
            </a:r>
            <a:r>
              <a:rPr sz="2400" spc="-420" dirty="0">
                <a:latin typeface="PMingLiU"/>
                <a:cs typeface="PMingLiU"/>
              </a:rPr>
              <a:t>产国。虽然在名⽓气上不不如法国这般受⼈人瞩⽬目，但⻄西班⽛牙盛产优质⾼高性价⽐比葡萄酒的特点 </a:t>
            </a:r>
            <a:r>
              <a:rPr sz="2400" dirty="0">
                <a:latin typeface="PMingLiU"/>
                <a:cs typeface="PMingLiU"/>
              </a:rPr>
              <a:t>依然使其活跃在国际舞台上。</a:t>
            </a:r>
            <a:endParaRPr sz="2400">
              <a:latin typeface="PMingLiU"/>
              <a:cs typeface="PMingLiU"/>
            </a:endParaRPr>
          </a:p>
        </p:txBody>
      </p:sp>
      <p:sp>
        <p:nvSpPr>
          <p:cNvPr id="4" name="object 4"/>
          <p:cNvSpPr/>
          <p:nvPr/>
        </p:nvSpPr>
        <p:spPr>
          <a:xfrm>
            <a:off x="4618130" y="6167031"/>
            <a:ext cx="4139415" cy="274753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0825" y="6126995"/>
            <a:ext cx="4241410" cy="282760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973439" y="6126995"/>
            <a:ext cx="3770143" cy="282760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155700"/>
            <a:ext cx="3835400" cy="482600"/>
          </a:xfrm>
          <a:prstGeom prst="rect">
            <a:avLst/>
          </a:prstGeom>
        </p:spPr>
        <p:txBody>
          <a:bodyPr vert="horz" wrap="square" lIns="0" tIns="12700" rIns="0" bIns="0" rtlCol="0">
            <a:spAutoFit/>
          </a:bodyPr>
          <a:lstStyle/>
          <a:p>
            <a:pPr marL="12700">
              <a:lnSpc>
                <a:spcPct val="100000"/>
              </a:lnSpc>
              <a:spcBef>
                <a:spcPts val="100"/>
              </a:spcBef>
            </a:pPr>
            <a:r>
              <a:rPr sz="3000" spc="-500" dirty="0"/>
              <a:t>⻄西班⽛牙葡萄酒经典产区</a:t>
            </a:r>
            <a:endParaRPr sz="3000"/>
          </a:p>
        </p:txBody>
      </p:sp>
      <p:sp>
        <p:nvSpPr>
          <p:cNvPr id="3" name="object 3"/>
          <p:cNvSpPr txBox="1"/>
          <p:nvPr/>
        </p:nvSpPr>
        <p:spPr>
          <a:xfrm>
            <a:off x="546100" y="2679700"/>
            <a:ext cx="11912600" cy="25222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PMingLiU"/>
                <a:cs typeface="PMingLiU"/>
              </a:rPr>
              <a:t>（</a:t>
            </a:r>
            <a:r>
              <a:rPr sz="1800" spc="-5" dirty="0">
                <a:latin typeface="Arial"/>
                <a:cs typeface="Arial"/>
              </a:rPr>
              <a:t>1</a:t>
            </a:r>
            <a:r>
              <a:rPr sz="1800" spc="-5" dirty="0">
                <a:latin typeface="PMingLiU"/>
                <a:cs typeface="PMingLiU"/>
              </a:rPr>
              <a:t>）</a:t>
            </a:r>
            <a:r>
              <a:rPr sz="1800" b="1" spc="-720" dirty="0">
                <a:latin typeface="Microsoft JhengHei UI"/>
                <a:cs typeface="Microsoft JhengHei UI"/>
              </a:rPr>
              <a:t>⾥里里奥哈</a:t>
            </a:r>
            <a:r>
              <a:rPr sz="1800" b="1" spc="45" dirty="0">
                <a:latin typeface="Microsoft JhengHei UI"/>
                <a:cs typeface="Microsoft JhengHei UI"/>
              </a:rPr>
              <a:t> </a:t>
            </a:r>
            <a:r>
              <a:rPr sz="1800" b="1" spc="-70" dirty="0">
                <a:latin typeface="Arial"/>
                <a:cs typeface="Arial"/>
              </a:rPr>
              <a:t>(</a:t>
            </a:r>
            <a:r>
              <a:rPr sz="1800" b="1" dirty="0">
                <a:latin typeface="Arial"/>
                <a:cs typeface="Arial"/>
              </a:rPr>
              <a:t> </a:t>
            </a:r>
            <a:r>
              <a:rPr sz="1800" b="1" spc="-15" dirty="0">
                <a:latin typeface="Arial"/>
                <a:cs typeface="Arial"/>
              </a:rPr>
              <a:t>Rioja)</a:t>
            </a:r>
            <a:endParaRPr sz="1800">
              <a:latin typeface="Arial"/>
              <a:cs typeface="Arial"/>
            </a:endParaRPr>
          </a:p>
          <a:p>
            <a:pPr>
              <a:lnSpc>
                <a:spcPct val="100000"/>
              </a:lnSpc>
              <a:spcBef>
                <a:spcPts val="10"/>
              </a:spcBef>
            </a:pPr>
            <a:endParaRPr sz="1850">
              <a:latin typeface="Times New Roman"/>
              <a:cs typeface="Times New Roman"/>
            </a:endParaRPr>
          </a:p>
          <a:p>
            <a:pPr marL="12700" marR="5080">
              <a:lnSpc>
                <a:spcPct val="118500"/>
              </a:lnSpc>
            </a:pPr>
            <a:r>
              <a:rPr sz="1800" spc="-600" dirty="0">
                <a:latin typeface="PMingLiU"/>
                <a:cs typeface="PMingLiU"/>
              </a:rPr>
              <a:t>⾥里里奥哈</a:t>
            </a:r>
            <a:r>
              <a:rPr sz="1800" spc="-165" dirty="0">
                <a:latin typeface="PMingLiU"/>
                <a:cs typeface="PMingLiU"/>
              </a:rPr>
              <a:t>（</a:t>
            </a:r>
            <a:r>
              <a:rPr sz="1800" spc="-165" dirty="0">
                <a:latin typeface="Arial"/>
                <a:cs typeface="Arial"/>
              </a:rPr>
              <a:t>Rioja</a:t>
            </a:r>
            <a:r>
              <a:rPr sz="1800" spc="-165" dirty="0">
                <a:latin typeface="PMingLiU"/>
                <a:cs typeface="PMingLiU"/>
              </a:rPr>
              <a:t>）</a:t>
            </a:r>
            <a:r>
              <a:rPr sz="1800" spc="-245" dirty="0">
                <a:latin typeface="PMingLiU"/>
                <a:cs typeface="PMingLiU"/>
              </a:rPr>
              <a:t>位于⻄西班⽛牙北北部靠近⼤大⻄西洋的地区，是该国最知名的葡萄酒产区之⼀一。这个产区的酿酒历史⾄至少可追 </a:t>
            </a:r>
            <a:r>
              <a:rPr sz="1800" spc="-600" dirty="0">
                <a:latin typeface="PMingLiU"/>
                <a:cs typeface="PMingLiU"/>
              </a:rPr>
              <a:t>溯⾄至</a:t>
            </a:r>
            <a:r>
              <a:rPr sz="1800" spc="40" dirty="0">
                <a:latin typeface="PMingLiU"/>
                <a:cs typeface="PMingLiU"/>
              </a:rPr>
              <a:t> </a:t>
            </a:r>
            <a:r>
              <a:rPr sz="1800" spc="-5" dirty="0">
                <a:latin typeface="Arial"/>
                <a:cs typeface="Arial"/>
              </a:rPr>
              <a:t>2000</a:t>
            </a:r>
            <a:r>
              <a:rPr sz="1800" spc="10" dirty="0">
                <a:latin typeface="Arial"/>
                <a:cs typeface="Arial"/>
              </a:rPr>
              <a:t> </a:t>
            </a:r>
            <a:r>
              <a:rPr sz="1800" spc="-315" dirty="0">
                <a:latin typeface="PMingLiU"/>
                <a:cs typeface="PMingLiU"/>
              </a:rPr>
              <a:t>多年年前。不不过，⾥里里奥哈葡萄酒真正进⼊入国际市场则是在</a:t>
            </a:r>
            <a:r>
              <a:rPr sz="1800" spc="-265" dirty="0">
                <a:latin typeface="PMingLiU"/>
                <a:cs typeface="PMingLiU"/>
              </a:rPr>
              <a:t> </a:t>
            </a:r>
            <a:r>
              <a:rPr sz="1800" spc="-5" dirty="0">
                <a:latin typeface="Arial"/>
                <a:cs typeface="Arial"/>
              </a:rPr>
              <a:t>20</a:t>
            </a:r>
            <a:r>
              <a:rPr sz="1800" spc="10" dirty="0">
                <a:latin typeface="Arial"/>
                <a:cs typeface="Arial"/>
              </a:rPr>
              <a:t> </a:t>
            </a:r>
            <a:r>
              <a:rPr sz="1800" spc="-450" dirty="0">
                <a:latin typeface="PMingLiU"/>
                <a:cs typeface="PMingLiU"/>
              </a:rPr>
              <a:t>世纪的六七⼗十年年代。⽬目前，⾥里里奥哈还是⻄西班⽛牙仅 </a:t>
            </a:r>
            <a:r>
              <a:rPr sz="1800" spc="-360" dirty="0">
                <a:latin typeface="PMingLiU"/>
                <a:cs typeface="PMingLiU"/>
              </a:rPr>
              <a:t>有的两⼤大</a:t>
            </a:r>
            <a:r>
              <a:rPr sz="1800" spc="-265" dirty="0">
                <a:latin typeface="PMingLiU"/>
                <a:cs typeface="PMingLiU"/>
              </a:rPr>
              <a:t> </a:t>
            </a:r>
            <a:r>
              <a:rPr sz="1800" spc="-60" dirty="0">
                <a:latin typeface="Arial"/>
                <a:cs typeface="Arial"/>
              </a:rPr>
              <a:t>DOC</a:t>
            </a:r>
            <a:r>
              <a:rPr sz="1800" spc="25" dirty="0">
                <a:latin typeface="Arial"/>
                <a:cs typeface="Arial"/>
              </a:rPr>
              <a:t> </a:t>
            </a:r>
            <a:r>
              <a:rPr sz="1800" spc="-275" dirty="0">
                <a:latin typeface="PMingLiU"/>
                <a:cs typeface="PMingLiU"/>
              </a:rPr>
              <a:t>产区之⼀一，所产葡萄酒更更是被当做⻄西班⽛牙葡萄酒的领头⽺羊。在⾥里里奥哈，⼏几乎所有顶级红葡萄酒都会置于 </a:t>
            </a:r>
            <a:r>
              <a:rPr sz="1800" spc="-340" dirty="0">
                <a:latin typeface="PMingLiU"/>
                <a:cs typeface="PMingLiU"/>
              </a:rPr>
              <a:t>新橡⽊木桶中进⾏行行陈年年，因此其红葡萄酒也⼀一直以出⾊色的陈年年潜⼒力力著称。⾥里里奥哈的知名酒庄不不尽其数，其中的佼佼者当属 </a:t>
            </a:r>
            <a:r>
              <a:rPr sz="1800" dirty="0">
                <a:latin typeface="PMingLiU"/>
                <a:cs typeface="PMingLiU"/>
              </a:rPr>
              <a:t>萨</a:t>
            </a:r>
            <a:r>
              <a:rPr sz="1800" spc="265" dirty="0">
                <a:latin typeface="Arial"/>
                <a:cs typeface="Arial"/>
              </a:rPr>
              <a:t>•</a:t>
            </a:r>
            <a:r>
              <a:rPr sz="1800" spc="-330" dirty="0">
                <a:latin typeface="PMingLiU"/>
                <a:cs typeface="PMingLiU"/>
              </a:rPr>
              <a:t>慕⾥里里厄塔侯爵酒庄</a:t>
            </a:r>
            <a:r>
              <a:rPr sz="1800" spc="-75" dirty="0">
                <a:latin typeface="PMingLiU"/>
                <a:cs typeface="PMingLiU"/>
              </a:rPr>
              <a:t>（</a:t>
            </a:r>
            <a:r>
              <a:rPr sz="1800" spc="-75" dirty="0">
                <a:latin typeface="Arial"/>
                <a:cs typeface="Arial"/>
              </a:rPr>
              <a:t>Marques</a:t>
            </a:r>
            <a:r>
              <a:rPr sz="1800" dirty="0">
                <a:latin typeface="Arial"/>
                <a:cs typeface="Arial"/>
              </a:rPr>
              <a:t> </a:t>
            </a:r>
            <a:r>
              <a:rPr sz="1800" spc="-70" dirty="0">
                <a:latin typeface="Arial"/>
                <a:cs typeface="Arial"/>
              </a:rPr>
              <a:t>De</a:t>
            </a:r>
            <a:r>
              <a:rPr sz="1800" dirty="0">
                <a:latin typeface="Arial"/>
                <a:cs typeface="Arial"/>
              </a:rPr>
              <a:t> </a:t>
            </a:r>
            <a:r>
              <a:rPr sz="1800" spc="-35" dirty="0">
                <a:latin typeface="Arial"/>
                <a:cs typeface="Arial"/>
              </a:rPr>
              <a:t>Murrieta</a:t>
            </a:r>
            <a:r>
              <a:rPr sz="1800" spc="-35" dirty="0">
                <a:latin typeface="PMingLiU"/>
                <a:cs typeface="PMingLiU"/>
              </a:rPr>
              <a:t>）</a:t>
            </a:r>
            <a:r>
              <a:rPr sz="1800" dirty="0">
                <a:latin typeface="PMingLiU"/>
                <a:cs typeface="PMingLiU"/>
              </a:rPr>
              <a:t>、瑞格尔侯爵酒庄</a:t>
            </a:r>
            <a:r>
              <a:rPr sz="1800" spc="-35" dirty="0">
                <a:latin typeface="PMingLiU"/>
                <a:cs typeface="PMingLiU"/>
              </a:rPr>
              <a:t>（</a:t>
            </a:r>
            <a:r>
              <a:rPr sz="1800" spc="-35" dirty="0">
                <a:latin typeface="Arial"/>
                <a:cs typeface="Arial"/>
              </a:rPr>
              <a:t>Marques</a:t>
            </a:r>
            <a:r>
              <a:rPr sz="1800" dirty="0">
                <a:latin typeface="Arial"/>
                <a:cs typeface="Arial"/>
              </a:rPr>
              <a:t> </a:t>
            </a:r>
            <a:r>
              <a:rPr sz="1800" spc="-20" dirty="0">
                <a:latin typeface="Arial"/>
                <a:cs typeface="Arial"/>
              </a:rPr>
              <a:t>de</a:t>
            </a:r>
            <a:r>
              <a:rPr sz="1800" spc="5" dirty="0">
                <a:latin typeface="Arial"/>
                <a:cs typeface="Arial"/>
              </a:rPr>
              <a:t> </a:t>
            </a:r>
            <a:r>
              <a:rPr sz="1800" spc="-45" dirty="0">
                <a:latin typeface="Arial"/>
                <a:cs typeface="Arial"/>
              </a:rPr>
              <a:t>Riscal</a:t>
            </a:r>
            <a:r>
              <a:rPr sz="1800" spc="-45" dirty="0">
                <a:latin typeface="PMingLiU"/>
                <a:cs typeface="PMingLiU"/>
              </a:rPr>
              <a:t>）</a:t>
            </a:r>
            <a:r>
              <a:rPr sz="1800" dirty="0">
                <a:latin typeface="PMingLiU"/>
                <a:cs typeface="PMingLiU"/>
              </a:rPr>
              <a:t>、佳如沙</a:t>
            </a:r>
            <a:r>
              <a:rPr sz="1800" spc="-55" dirty="0">
                <a:latin typeface="PMingLiU"/>
                <a:cs typeface="PMingLiU"/>
              </a:rPr>
              <a:t>（</a:t>
            </a:r>
            <a:r>
              <a:rPr sz="1800" spc="-55" dirty="0">
                <a:latin typeface="Arial"/>
                <a:cs typeface="Arial"/>
              </a:rPr>
              <a:t>Remirez</a:t>
            </a:r>
            <a:r>
              <a:rPr sz="1800" dirty="0">
                <a:latin typeface="Arial"/>
                <a:cs typeface="Arial"/>
              </a:rPr>
              <a:t> </a:t>
            </a:r>
            <a:r>
              <a:rPr sz="1800" spc="-20" dirty="0">
                <a:latin typeface="Arial"/>
                <a:cs typeface="Arial"/>
              </a:rPr>
              <a:t>de  </a:t>
            </a:r>
            <a:r>
              <a:rPr sz="1800" spc="-80" dirty="0">
                <a:latin typeface="Arial"/>
                <a:cs typeface="Arial"/>
              </a:rPr>
              <a:t>Ganuza</a:t>
            </a:r>
            <a:r>
              <a:rPr sz="1800" spc="-80" dirty="0">
                <a:latin typeface="PMingLiU"/>
                <a:cs typeface="PMingLiU"/>
              </a:rPr>
              <a:t>）</a:t>
            </a:r>
            <a:r>
              <a:rPr sz="1800" spc="-200" dirty="0">
                <a:latin typeface="PMingLiU"/>
                <a:cs typeface="PMingLiU"/>
              </a:rPr>
              <a:t>和⻉贝尔莱酒庄</a:t>
            </a:r>
            <a:r>
              <a:rPr sz="1800" spc="-45" dirty="0">
                <a:latin typeface="PMingLiU"/>
                <a:cs typeface="PMingLiU"/>
              </a:rPr>
              <a:t>（</a:t>
            </a:r>
            <a:r>
              <a:rPr sz="1800" spc="-45" dirty="0">
                <a:latin typeface="Arial"/>
                <a:cs typeface="Arial"/>
              </a:rPr>
              <a:t>Bodegas</a:t>
            </a:r>
            <a:r>
              <a:rPr sz="1800" spc="-5" dirty="0">
                <a:latin typeface="Arial"/>
                <a:cs typeface="Arial"/>
              </a:rPr>
              <a:t> </a:t>
            </a:r>
            <a:r>
              <a:rPr sz="1800" spc="-40" dirty="0">
                <a:latin typeface="Arial"/>
                <a:cs typeface="Arial"/>
              </a:rPr>
              <a:t>Beronia</a:t>
            </a:r>
            <a:r>
              <a:rPr sz="1800" spc="-40" dirty="0">
                <a:latin typeface="PMingLiU"/>
                <a:cs typeface="PMingLiU"/>
              </a:rPr>
              <a:t>）</a:t>
            </a:r>
            <a:r>
              <a:rPr sz="1800" dirty="0">
                <a:latin typeface="PMingLiU"/>
                <a:cs typeface="PMingLiU"/>
              </a:rPr>
              <a:t>。</a:t>
            </a:r>
            <a:endParaRPr sz="1800">
              <a:latin typeface="PMingLiU"/>
              <a:cs typeface="PMingLiU"/>
            </a:endParaRPr>
          </a:p>
        </p:txBody>
      </p:sp>
      <p:sp>
        <p:nvSpPr>
          <p:cNvPr id="4" name="object 4"/>
          <p:cNvSpPr/>
          <p:nvPr/>
        </p:nvSpPr>
        <p:spPr>
          <a:xfrm>
            <a:off x="4341780" y="6371279"/>
            <a:ext cx="4321238" cy="289523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732362" y="5332864"/>
            <a:ext cx="3995511" cy="399551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8534" y="7170328"/>
            <a:ext cx="4093903" cy="211766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155700"/>
            <a:ext cx="3835400" cy="482600"/>
          </a:xfrm>
          <a:prstGeom prst="rect">
            <a:avLst/>
          </a:prstGeom>
        </p:spPr>
        <p:txBody>
          <a:bodyPr vert="horz" wrap="square" lIns="0" tIns="12700" rIns="0" bIns="0" rtlCol="0">
            <a:spAutoFit/>
          </a:bodyPr>
          <a:lstStyle/>
          <a:p>
            <a:pPr marL="12700">
              <a:lnSpc>
                <a:spcPct val="100000"/>
              </a:lnSpc>
              <a:spcBef>
                <a:spcPts val="100"/>
              </a:spcBef>
            </a:pPr>
            <a:r>
              <a:rPr sz="3000" spc="-500" dirty="0"/>
              <a:t>⻄西班⽛牙葡萄酒经典产区</a:t>
            </a:r>
            <a:endParaRPr sz="3000"/>
          </a:p>
        </p:txBody>
      </p:sp>
      <p:sp>
        <p:nvSpPr>
          <p:cNvPr id="3" name="object 3"/>
          <p:cNvSpPr txBox="1"/>
          <p:nvPr/>
        </p:nvSpPr>
        <p:spPr>
          <a:xfrm>
            <a:off x="901700" y="2540000"/>
            <a:ext cx="11503025" cy="21920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PMingLiU"/>
                <a:cs typeface="PMingLiU"/>
              </a:rPr>
              <a:t>（</a:t>
            </a:r>
            <a:r>
              <a:rPr sz="1800" spc="-5" dirty="0">
                <a:latin typeface="Arial"/>
                <a:cs typeface="Arial"/>
              </a:rPr>
              <a:t>2</a:t>
            </a:r>
            <a:r>
              <a:rPr sz="1800" spc="-5" dirty="0">
                <a:latin typeface="PMingLiU"/>
                <a:cs typeface="PMingLiU"/>
              </a:rPr>
              <a:t>）</a:t>
            </a:r>
            <a:r>
              <a:rPr sz="1800" b="1" dirty="0">
                <a:latin typeface="Microsoft JhengHei UI"/>
                <a:cs typeface="Microsoft JhengHei UI"/>
              </a:rPr>
              <a:t>杜埃罗河</a:t>
            </a:r>
            <a:endParaRPr sz="1800">
              <a:latin typeface="Microsoft JhengHei UI"/>
              <a:cs typeface="Microsoft JhengHei UI"/>
            </a:endParaRPr>
          </a:p>
          <a:p>
            <a:pPr>
              <a:lnSpc>
                <a:spcPct val="100000"/>
              </a:lnSpc>
              <a:spcBef>
                <a:spcPts val="20"/>
              </a:spcBef>
            </a:pPr>
            <a:endParaRPr sz="1850">
              <a:latin typeface="Times New Roman"/>
              <a:cs typeface="Times New Roman"/>
            </a:endParaRPr>
          </a:p>
          <a:p>
            <a:pPr marL="12700" marR="5080">
              <a:lnSpc>
                <a:spcPct val="118100"/>
              </a:lnSpc>
            </a:pPr>
            <a:r>
              <a:rPr sz="1800" dirty="0">
                <a:latin typeface="PMingLiU"/>
                <a:cs typeface="PMingLiU"/>
              </a:rPr>
              <a:t>杜埃罗河岸</a:t>
            </a:r>
            <a:r>
              <a:rPr sz="1800" spc="-45" dirty="0">
                <a:latin typeface="PMingLiU"/>
                <a:cs typeface="PMingLiU"/>
              </a:rPr>
              <a:t>（</a:t>
            </a:r>
            <a:r>
              <a:rPr sz="1800" spc="-45" dirty="0">
                <a:latin typeface="Arial"/>
                <a:cs typeface="Arial"/>
              </a:rPr>
              <a:t>Ribera</a:t>
            </a:r>
            <a:r>
              <a:rPr sz="1800" spc="50" dirty="0">
                <a:latin typeface="Arial"/>
                <a:cs typeface="Arial"/>
              </a:rPr>
              <a:t> </a:t>
            </a:r>
            <a:r>
              <a:rPr sz="1800" spc="-35" dirty="0">
                <a:latin typeface="Arial"/>
                <a:cs typeface="Arial"/>
              </a:rPr>
              <a:t>del</a:t>
            </a:r>
            <a:r>
              <a:rPr sz="1800" spc="50" dirty="0">
                <a:latin typeface="Arial"/>
                <a:cs typeface="Arial"/>
              </a:rPr>
              <a:t> </a:t>
            </a:r>
            <a:r>
              <a:rPr sz="1800" spc="-85" dirty="0">
                <a:latin typeface="Arial"/>
                <a:cs typeface="Arial"/>
              </a:rPr>
              <a:t>Duero</a:t>
            </a:r>
            <a:r>
              <a:rPr sz="1800" spc="-85" dirty="0">
                <a:latin typeface="PMingLiU"/>
                <a:cs typeface="PMingLiU"/>
              </a:rPr>
              <a:t>）</a:t>
            </a:r>
            <a:r>
              <a:rPr sz="1800" spc="-254" dirty="0">
                <a:latin typeface="PMingLiU"/>
                <a:cs typeface="PMingLiU"/>
              </a:rPr>
              <a:t>位于⻄西班⽛牙北北部⾼高原地区，是该国公认的地理理条件最优越的葡萄酒产区之⼀一。杜埃 </a:t>
            </a:r>
            <a:r>
              <a:rPr sz="1800" spc="-225" dirty="0">
                <a:latin typeface="PMingLiU"/>
                <a:cs typeface="PMingLiU"/>
              </a:rPr>
              <a:t>罗河⼀一向以⽣生产⾼高品质的红葡萄酒著称，许多顶级佳酿在全球各地都拥有极⾼高的声誉。虽然该产区⼏几乎将所有精⼒力力 </a:t>
            </a:r>
            <a:r>
              <a:rPr sz="1800" spc="-195" dirty="0">
                <a:latin typeface="PMingLiU"/>
                <a:cs typeface="PMingLiU"/>
              </a:rPr>
              <a:t>都放在红葡萄酒的⽣生产上，但该产区也出产采⽤用歌海海娜</a:t>
            </a:r>
            <a:r>
              <a:rPr sz="1800" spc="-80" dirty="0">
                <a:latin typeface="PMingLiU"/>
                <a:cs typeface="PMingLiU"/>
              </a:rPr>
              <a:t>（</a:t>
            </a:r>
            <a:r>
              <a:rPr sz="1800" spc="-80" dirty="0">
                <a:latin typeface="Arial"/>
                <a:cs typeface="Arial"/>
              </a:rPr>
              <a:t>Garnacha</a:t>
            </a:r>
            <a:r>
              <a:rPr sz="1800" spc="-80" dirty="0">
                <a:latin typeface="PMingLiU"/>
                <a:cs typeface="PMingLiU"/>
              </a:rPr>
              <a:t>）</a:t>
            </a:r>
            <a:r>
              <a:rPr sz="1800" spc="-300" dirty="0">
                <a:latin typeface="PMingLiU"/>
                <a:cs typeface="PMingLiU"/>
              </a:rPr>
              <a:t>或丹丹魄</a:t>
            </a:r>
            <a:r>
              <a:rPr sz="1800" spc="-95" dirty="0">
                <a:latin typeface="PMingLiU"/>
                <a:cs typeface="PMingLiU"/>
              </a:rPr>
              <a:t>（</a:t>
            </a:r>
            <a:r>
              <a:rPr sz="1800" spc="-95" dirty="0">
                <a:latin typeface="Arial"/>
                <a:cs typeface="Arial"/>
              </a:rPr>
              <a:t>Tempranillo</a:t>
            </a:r>
            <a:r>
              <a:rPr sz="1800" spc="-95" dirty="0">
                <a:latin typeface="PMingLiU"/>
                <a:cs typeface="PMingLiU"/>
              </a:rPr>
              <a:t>，</a:t>
            </a:r>
            <a:r>
              <a:rPr sz="1800" spc="-260" dirty="0">
                <a:latin typeface="PMingLiU"/>
                <a:cs typeface="PMingLiU"/>
              </a:rPr>
              <a:t>当地⼈人称为</a:t>
            </a:r>
            <a:r>
              <a:rPr sz="1800" spc="-180" dirty="0">
                <a:latin typeface="PMingLiU"/>
                <a:cs typeface="PMingLiU"/>
              </a:rPr>
              <a:t> </a:t>
            </a:r>
            <a:r>
              <a:rPr sz="1800" spc="-30" dirty="0">
                <a:latin typeface="Arial"/>
                <a:cs typeface="Arial"/>
              </a:rPr>
              <a:t>Tinto  </a:t>
            </a:r>
            <a:r>
              <a:rPr sz="1800" spc="-50" dirty="0">
                <a:latin typeface="Arial"/>
                <a:cs typeface="Arial"/>
              </a:rPr>
              <a:t>Fino</a:t>
            </a:r>
            <a:r>
              <a:rPr sz="1800" spc="-50" dirty="0">
                <a:latin typeface="PMingLiU"/>
                <a:cs typeface="PMingLiU"/>
              </a:rPr>
              <a:t>）</a:t>
            </a:r>
            <a:r>
              <a:rPr sz="1800" dirty="0">
                <a:latin typeface="PMingLiU"/>
                <a:cs typeface="PMingLiU"/>
              </a:rPr>
              <a:t>酿造的桃红葡萄酒。在国际上享有盛誉的</a:t>
            </a:r>
            <a:r>
              <a:rPr sz="1800" spc="30" dirty="0">
                <a:latin typeface="PMingLiU"/>
                <a:cs typeface="PMingLiU"/>
              </a:rPr>
              <a:t> </a:t>
            </a:r>
            <a:r>
              <a:rPr sz="1800" spc="65" dirty="0">
                <a:latin typeface="Arial"/>
                <a:cs typeface="Arial"/>
              </a:rPr>
              <a:t>“</a:t>
            </a:r>
            <a:r>
              <a:rPr sz="1800" spc="-515" dirty="0">
                <a:latin typeface="PMingLiU"/>
                <a:cs typeface="PMingLiU"/>
              </a:rPr>
              <a:t>⻄西班⽛牙酒王</a:t>
            </a:r>
            <a:r>
              <a:rPr sz="1800" spc="65" dirty="0">
                <a:latin typeface="Arial"/>
                <a:cs typeface="Arial"/>
              </a:rPr>
              <a:t>”</a:t>
            </a:r>
            <a:r>
              <a:rPr sz="1800" spc="5" dirty="0">
                <a:latin typeface="Arial"/>
                <a:cs typeface="Arial"/>
              </a:rPr>
              <a:t> </a:t>
            </a:r>
            <a:r>
              <a:rPr sz="1800" spc="-645" dirty="0">
                <a:latin typeface="PMingLiU"/>
                <a:cs typeface="PMingLiU"/>
              </a:rPr>
              <a:t>⻉贝加⻄西⻄西⾥里里亚酒庄</a:t>
            </a:r>
            <a:r>
              <a:rPr sz="1800" spc="-100" dirty="0">
                <a:latin typeface="PMingLiU"/>
                <a:cs typeface="PMingLiU"/>
              </a:rPr>
              <a:t>（</a:t>
            </a:r>
            <a:r>
              <a:rPr sz="1800" spc="-100" dirty="0">
                <a:latin typeface="Arial"/>
                <a:cs typeface="Arial"/>
              </a:rPr>
              <a:t>Bodegas</a:t>
            </a:r>
            <a:r>
              <a:rPr sz="1800" dirty="0">
                <a:latin typeface="Arial"/>
                <a:cs typeface="Arial"/>
              </a:rPr>
              <a:t> </a:t>
            </a:r>
            <a:r>
              <a:rPr sz="1800" spc="-95" dirty="0">
                <a:latin typeface="Arial"/>
                <a:cs typeface="Arial"/>
              </a:rPr>
              <a:t>Vega</a:t>
            </a:r>
            <a:r>
              <a:rPr sz="1800" spc="5" dirty="0">
                <a:latin typeface="Arial"/>
                <a:cs typeface="Arial"/>
              </a:rPr>
              <a:t> </a:t>
            </a:r>
            <a:r>
              <a:rPr sz="1800" spc="-50" dirty="0">
                <a:latin typeface="Arial"/>
                <a:cs typeface="Arial"/>
              </a:rPr>
              <a:t>Sicilia</a:t>
            </a:r>
            <a:r>
              <a:rPr sz="1800" spc="-50" dirty="0">
                <a:latin typeface="PMingLiU"/>
                <a:cs typeface="PMingLiU"/>
              </a:rPr>
              <a:t>）</a:t>
            </a:r>
            <a:r>
              <a:rPr sz="1800" dirty="0">
                <a:latin typeface="PMingLiU"/>
                <a:cs typeface="PMingLiU"/>
              </a:rPr>
              <a:t>和</a:t>
            </a:r>
            <a:r>
              <a:rPr sz="1800" spc="30" dirty="0">
                <a:latin typeface="PMingLiU"/>
                <a:cs typeface="PMingLiU"/>
              </a:rPr>
              <a:t> </a:t>
            </a:r>
            <a:r>
              <a:rPr sz="1800" spc="65" dirty="0">
                <a:latin typeface="Arial"/>
                <a:cs typeface="Arial"/>
              </a:rPr>
              <a:t>“</a:t>
            </a:r>
            <a:r>
              <a:rPr sz="1800" dirty="0">
                <a:latin typeface="PMingLiU"/>
                <a:cs typeface="PMingLiU"/>
              </a:rPr>
              <a:t>膜拜 酒王</a:t>
            </a:r>
            <a:r>
              <a:rPr sz="1800" spc="65" dirty="0">
                <a:latin typeface="Arial"/>
                <a:cs typeface="Arial"/>
              </a:rPr>
              <a:t>”</a:t>
            </a:r>
            <a:r>
              <a:rPr sz="1800" spc="-5" dirty="0">
                <a:latin typeface="Arial"/>
                <a:cs typeface="Arial"/>
              </a:rPr>
              <a:t> </a:t>
            </a:r>
            <a:r>
              <a:rPr sz="1800" dirty="0">
                <a:latin typeface="PMingLiU"/>
                <a:cs typeface="PMingLiU"/>
              </a:rPr>
              <a:t>平古斯酒庄</a:t>
            </a:r>
            <a:r>
              <a:rPr sz="1800" spc="-30" dirty="0">
                <a:latin typeface="PMingLiU"/>
                <a:cs typeface="PMingLiU"/>
              </a:rPr>
              <a:t>（</a:t>
            </a:r>
            <a:r>
              <a:rPr sz="1800" spc="-30" dirty="0">
                <a:latin typeface="Arial"/>
                <a:cs typeface="Arial"/>
              </a:rPr>
              <a:t>Dominio</a:t>
            </a:r>
            <a:r>
              <a:rPr sz="1800" dirty="0">
                <a:latin typeface="Arial"/>
                <a:cs typeface="Arial"/>
              </a:rPr>
              <a:t> </a:t>
            </a:r>
            <a:r>
              <a:rPr sz="1800" spc="-20" dirty="0">
                <a:latin typeface="Arial"/>
                <a:cs typeface="Arial"/>
              </a:rPr>
              <a:t>de</a:t>
            </a:r>
            <a:r>
              <a:rPr sz="1800" dirty="0">
                <a:latin typeface="Arial"/>
                <a:cs typeface="Arial"/>
              </a:rPr>
              <a:t> </a:t>
            </a:r>
            <a:r>
              <a:rPr sz="1800" spc="-35" dirty="0">
                <a:latin typeface="Arial"/>
                <a:cs typeface="Arial"/>
              </a:rPr>
              <a:t>Pingus</a:t>
            </a:r>
            <a:r>
              <a:rPr sz="1800" spc="-35" dirty="0">
                <a:latin typeface="PMingLiU"/>
                <a:cs typeface="PMingLiU"/>
              </a:rPr>
              <a:t>）</a:t>
            </a:r>
            <a:r>
              <a:rPr sz="1800" dirty="0">
                <a:latin typeface="PMingLiU"/>
                <a:cs typeface="PMingLiU"/>
              </a:rPr>
              <a:t>都位于该产区。</a:t>
            </a:r>
            <a:endParaRPr sz="1800">
              <a:latin typeface="PMingLiU"/>
              <a:cs typeface="PMingLiU"/>
            </a:endParaRPr>
          </a:p>
        </p:txBody>
      </p:sp>
      <p:sp>
        <p:nvSpPr>
          <p:cNvPr id="4" name="object 4"/>
          <p:cNvSpPr/>
          <p:nvPr/>
        </p:nvSpPr>
        <p:spPr>
          <a:xfrm>
            <a:off x="462607" y="4823453"/>
            <a:ext cx="3910290" cy="304235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568030" y="6938926"/>
            <a:ext cx="3931145" cy="255067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675667" y="7281940"/>
            <a:ext cx="4937917" cy="221100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675667" y="4514682"/>
            <a:ext cx="4937917" cy="255067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130300"/>
            <a:ext cx="3175000" cy="497840"/>
          </a:xfrm>
          <a:prstGeom prst="rect">
            <a:avLst/>
          </a:prstGeom>
        </p:spPr>
        <p:txBody>
          <a:bodyPr vert="horz" wrap="square" lIns="0" tIns="12700" rIns="0" bIns="0" rtlCol="0">
            <a:spAutoFit/>
          </a:bodyPr>
          <a:lstStyle/>
          <a:p>
            <a:pPr marL="12700">
              <a:lnSpc>
                <a:spcPct val="100000"/>
              </a:lnSpc>
              <a:spcBef>
                <a:spcPts val="100"/>
              </a:spcBef>
            </a:pPr>
            <a:r>
              <a:rPr spc="-620" dirty="0"/>
              <a:t>⻄西班⽛牙的教育体制</a:t>
            </a:r>
          </a:p>
        </p:txBody>
      </p:sp>
      <p:graphicFrame>
        <p:nvGraphicFramePr>
          <p:cNvPr id="3" name="object 3"/>
          <p:cNvGraphicFramePr>
            <a:graphicFrameLocks noGrp="1"/>
          </p:cNvGraphicFramePr>
          <p:nvPr/>
        </p:nvGraphicFramePr>
        <p:xfrm>
          <a:off x="1206500" y="2197100"/>
          <a:ext cx="10683875" cy="7959096"/>
        </p:xfrm>
        <a:graphic>
          <a:graphicData uri="http://schemas.openxmlformats.org/drawingml/2006/table">
            <a:tbl>
              <a:tblPr firstRow="1" bandRow="1">
                <a:tableStyleId>{2D5ABB26-0587-4C30-8999-92F81FD0307C}</a:tableStyleId>
              </a:tblPr>
              <a:tblGrid>
                <a:gridCol w="2136775"/>
                <a:gridCol w="2183765"/>
                <a:gridCol w="2089785"/>
                <a:gridCol w="2136775"/>
                <a:gridCol w="2136775"/>
              </a:tblGrid>
              <a:tr h="1301988">
                <a:tc>
                  <a:txBody>
                    <a:bodyPr/>
                    <a:lstStyle/>
                    <a:p>
                      <a:pPr>
                        <a:lnSpc>
                          <a:spcPct val="100000"/>
                        </a:lnSpc>
                        <a:spcBef>
                          <a:spcPts val="20"/>
                        </a:spcBef>
                      </a:pPr>
                      <a:endParaRPr sz="3200">
                        <a:latin typeface="Times New Roman"/>
                        <a:cs typeface="Times New Roman"/>
                      </a:endParaRPr>
                    </a:p>
                    <a:p>
                      <a:pPr marR="478155" algn="r">
                        <a:lnSpc>
                          <a:spcPct val="100000"/>
                        </a:lnSpc>
                      </a:pPr>
                      <a:r>
                        <a:rPr sz="2300" dirty="0">
                          <a:solidFill>
                            <a:srgbClr val="FFFFFF"/>
                          </a:solidFill>
                          <a:latin typeface="PMingLiU"/>
                          <a:cs typeface="PMingLiU"/>
                        </a:rPr>
                        <a:t>幼⼉儿教育</a:t>
                      </a:r>
                      <a:endParaRPr sz="2300">
                        <a:latin typeface="PMingLiU"/>
                        <a:cs typeface="PMingLiU"/>
                      </a:endParaRPr>
                    </a:p>
                  </a:txBody>
                  <a:tcPr marL="0" marR="0" marT="2540" marB="0">
                    <a:lnL w="28575">
                      <a:solidFill>
                        <a:srgbClr val="44656E"/>
                      </a:solidFill>
                      <a:prstDash val="solid"/>
                    </a:lnL>
                    <a:lnR w="28575">
                      <a:solidFill>
                        <a:srgbClr val="44656E"/>
                      </a:solidFill>
                      <a:prstDash val="solid"/>
                    </a:lnR>
                    <a:lnT w="28575">
                      <a:solidFill>
                        <a:srgbClr val="44656E"/>
                      </a:solidFill>
                      <a:prstDash val="solid"/>
                    </a:lnT>
                    <a:lnB w="28575">
                      <a:solidFill>
                        <a:srgbClr val="DDDDDD"/>
                      </a:solidFill>
                      <a:prstDash val="solid"/>
                    </a:lnB>
                    <a:solidFill>
                      <a:srgbClr val="325E6A"/>
                    </a:solidFill>
                  </a:tcPr>
                </a:tc>
                <a:tc>
                  <a:txBody>
                    <a:bodyPr/>
                    <a:lstStyle/>
                    <a:p>
                      <a:pPr>
                        <a:lnSpc>
                          <a:spcPct val="100000"/>
                        </a:lnSpc>
                        <a:spcBef>
                          <a:spcPts val="20"/>
                        </a:spcBef>
                      </a:pPr>
                      <a:endParaRPr sz="3200">
                        <a:latin typeface="Times New Roman"/>
                        <a:cs typeface="Times New Roman"/>
                      </a:endParaRPr>
                    </a:p>
                    <a:p>
                      <a:pPr algn="ctr">
                        <a:lnSpc>
                          <a:spcPct val="100000"/>
                        </a:lnSpc>
                      </a:pPr>
                      <a:r>
                        <a:rPr sz="2300" spc="-459" dirty="0">
                          <a:solidFill>
                            <a:srgbClr val="FFFFFF"/>
                          </a:solidFill>
                          <a:latin typeface="PMingLiU"/>
                          <a:cs typeface="PMingLiU"/>
                        </a:rPr>
                        <a:t>⼩小学教育</a:t>
                      </a:r>
                      <a:endParaRPr sz="2300">
                        <a:latin typeface="PMingLiU"/>
                        <a:cs typeface="PMingLiU"/>
                      </a:endParaRPr>
                    </a:p>
                  </a:txBody>
                  <a:tcPr marL="0" marR="0" marT="2540" marB="0">
                    <a:lnL w="28575">
                      <a:solidFill>
                        <a:srgbClr val="44656E"/>
                      </a:solidFill>
                      <a:prstDash val="solid"/>
                    </a:lnL>
                    <a:lnR w="28575">
                      <a:solidFill>
                        <a:srgbClr val="44656E"/>
                      </a:solidFill>
                      <a:prstDash val="solid"/>
                    </a:lnR>
                    <a:lnT w="28575">
                      <a:solidFill>
                        <a:srgbClr val="44656E"/>
                      </a:solidFill>
                      <a:prstDash val="solid"/>
                    </a:lnT>
                    <a:lnB w="28575">
                      <a:solidFill>
                        <a:srgbClr val="44656E"/>
                      </a:solidFill>
                      <a:prstDash val="solid"/>
                    </a:lnB>
                    <a:solidFill>
                      <a:srgbClr val="325E6A"/>
                    </a:solidFill>
                  </a:tcPr>
                </a:tc>
                <a:tc>
                  <a:txBody>
                    <a:bodyPr/>
                    <a:lstStyle/>
                    <a:p>
                      <a:pPr marL="12065" algn="ctr">
                        <a:lnSpc>
                          <a:spcPct val="100000"/>
                        </a:lnSpc>
                        <a:spcBef>
                          <a:spcPts val="2300"/>
                        </a:spcBef>
                      </a:pPr>
                      <a:r>
                        <a:rPr sz="2300" dirty="0">
                          <a:solidFill>
                            <a:srgbClr val="FFFFFF"/>
                          </a:solidFill>
                          <a:latin typeface="PMingLiU"/>
                          <a:cs typeface="PMingLiU"/>
                        </a:rPr>
                        <a:t>初中义务教育</a:t>
                      </a:r>
                      <a:endParaRPr sz="2300">
                        <a:latin typeface="PMingLiU"/>
                        <a:cs typeface="PMingLiU"/>
                      </a:endParaRPr>
                    </a:p>
                    <a:p>
                      <a:pPr marL="10795" algn="ctr">
                        <a:lnSpc>
                          <a:spcPct val="100000"/>
                        </a:lnSpc>
                        <a:spcBef>
                          <a:spcPts val="340"/>
                        </a:spcBef>
                      </a:pPr>
                      <a:r>
                        <a:rPr sz="2300" spc="-5" dirty="0">
                          <a:solidFill>
                            <a:srgbClr val="FFFFFF"/>
                          </a:solidFill>
                          <a:latin typeface="Arial"/>
                          <a:cs typeface="Arial"/>
                        </a:rPr>
                        <a:t>(ESO)</a:t>
                      </a:r>
                      <a:endParaRPr sz="2300">
                        <a:latin typeface="Arial"/>
                        <a:cs typeface="Arial"/>
                      </a:endParaRPr>
                    </a:p>
                  </a:txBody>
                  <a:tcPr marL="0" marR="0" marT="292100" marB="0">
                    <a:lnL w="28575">
                      <a:solidFill>
                        <a:srgbClr val="44656E"/>
                      </a:solidFill>
                      <a:prstDash val="solid"/>
                    </a:lnL>
                    <a:lnR w="28575">
                      <a:solidFill>
                        <a:srgbClr val="44656E"/>
                      </a:solidFill>
                      <a:prstDash val="solid"/>
                    </a:lnR>
                    <a:lnT w="28575">
                      <a:solidFill>
                        <a:srgbClr val="44656E"/>
                      </a:solidFill>
                      <a:prstDash val="solid"/>
                    </a:lnT>
                    <a:lnB w="28575">
                      <a:solidFill>
                        <a:srgbClr val="44656E"/>
                      </a:solidFill>
                      <a:prstDash val="solid"/>
                    </a:lnB>
                    <a:solidFill>
                      <a:srgbClr val="325E6A"/>
                    </a:solidFill>
                  </a:tcPr>
                </a:tc>
                <a:tc>
                  <a:txBody>
                    <a:bodyPr/>
                    <a:lstStyle/>
                    <a:p>
                      <a:pPr>
                        <a:lnSpc>
                          <a:spcPct val="100000"/>
                        </a:lnSpc>
                        <a:spcBef>
                          <a:spcPts val="20"/>
                        </a:spcBef>
                      </a:pPr>
                      <a:endParaRPr sz="3200">
                        <a:latin typeface="Times New Roman"/>
                        <a:cs typeface="Times New Roman"/>
                      </a:endParaRPr>
                    </a:p>
                    <a:p>
                      <a:pPr marL="1905" algn="ctr">
                        <a:lnSpc>
                          <a:spcPct val="100000"/>
                        </a:lnSpc>
                      </a:pPr>
                      <a:r>
                        <a:rPr sz="2300" spc="-770" dirty="0">
                          <a:solidFill>
                            <a:srgbClr val="FFFFFF"/>
                          </a:solidFill>
                          <a:latin typeface="PMingLiU"/>
                          <a:cs typeface="PMingLiU"/>
                        </a:rPr>
                        <a:t>⾼高中</a:t>
                      </a:r>
                      <a:endParaRPr sz="2300">
                        <a:latin typeface="PMingLiU"/>
                        <a:cs typeface="PMingLiU"/>
                      </a:endParaRPr>
                    </a:p>
                  </a:txBody>
                  <a:tcPr marL="0" marR="0" marT="2540" marB="0">
                    <a:lnL w="28575">
                      <a:solidFill>
                        <a:srgbClr val="44656E"/>
                      </a:solidFill>
                      <a:prstDash val="solid"/>
                    </a:lnL>
                    <a:lnR w="28575">
                      <a:solidFill>
                        <a:srgbClr val="44656E"/>
                      </a:solidFill>
                      <a:prstDash val="solid"/>
                    </a:lnR>
                    <a:lnT w="28575">
                      <a:solidFill>
                        <a:srgbClr val="44656E"/>
                      </a:solidFill>
                      <a:prstDash val="solid"/>
                    </a:lnT>
                    <a:lnB w="28575">
                      <a:solidFill>
                        <a:srgbClr val="44656E"/>
                      </a:solidFill>
                      <a:prstDash val="solid"/>
                    </a:lnB>
                    <a:solidFill>
                      <a:srgbClr val="325E6A"/>
                    </a:solidFill>
                  </a:tcPr>
                </a:tc>
                <a:tc>
                  <a:txBody>
                    <a:bodyPr/>
                    <a:lstStyle/>
                    <a:p>
                      <a:pPr>
                        <a:lnSpc>
                          <a:spcPct val="100000"/>
                        </a:lnSpc>
                        <a:spcBef>
                          <a:spcPts val="20"/>
                        </a:spcBef>
                      </a:pPr>
                      <a:endParaRPr sz="3200">
                        <a:latin typeface="Times New Roman"/>
                        <a:cs typeface="Times New Roman"/>
                      </a:endParaRPr>
                    </a:p>
                    <a:p>
                      <a:pPr algn="ctr">
                        <a:lnSpc>
                          <a:spcPct val="100000"/>
                        </a:lnSpc>
                      </a:pPr>
                      <a:r>
                        <a:rPr sz="2300" spc="-459" dirty="0">
                          <a:solidFill>
                            <a:srgbClr val="FFFFFF"/>
                          </a:solidFill>
                          <a:latin typeface="PMingLiU"/>
                          <a:cs typeface="PMingLiU"/>
                        </a:rPr>
                        <a:t>⾼高等教育</a:t>
                      </a:r>
                      <a:endParaRPr sz="2300">
                        <a:latin typeface="PMingLiU"/>
                        <a:cs typeface="PMingLiU"/>
                      </a:endParaRPr>
                    </a:p>
                  </a:txBody>
                  <a:tcPr marL="0" marR="0" marT="2540" marB="0">
                    <a:lnL w="28575">
                      <a:solidFill>
                        <a:srgbClr val="44656E"/>
                      </a:solidFill>
                      <a:prstDash val="solid"/>
                    </a:lnL>
                    <a:lnR w="28575">
                      <a:solidFill>
                        <a:srgbClr val="44656E"/>
                      </a:solidFill>
                      <a:prstDash val="solid"/>
                    </a:lnR>
                    <a:lnT w="28575">
                      <a:solidFill>
                        <a:srgbClr val="44656E"/>
                      </a:solidFill>
                      <a:prstDash val="solid"/>
                    </a:lnT>
                    <a:lnB w="28575">
                      <a:solidFill>
                        <a:srgbClr val="DDDDDD"/>
                      </a:solidFill>
                      <a:prstDash val="solid"/>
                    </a:lnB>
                    <a:solidFill>
                      <a:srgbClr val="325E6A"/>
                    </a:solidFill>
                  </a:tcPr>
                </a:tc>
              </a:tr>
              <a:tr h="1075791">
                <a:tc>
                  <a:txBody>
                    <a:bodyPr/>
                    <a:lstStyle/>
                    <a:p>
                      <a:pPr>
                        <a:lnSpc>
                          <a:spcPct val="100000"/>
                        </a:lnSpc>
                        <a:spcBef>
                          <a:spcPts val="30"/>
                        </a:spcBef>
                      </a:pPr>
                      <a:endParaRPr sz="2450">
                        <a:latin typeface="Times New Roman"/>
                        <a:cs typeface="Times New Roman"/>
                      </a:endParaRPr>
                    </a:p>
                    <a:p>
                      <a:pPr marL="7620" algn="ctr">
                        <a:lnSpc>
                          <a:spcPct val="100000"/>
                        </a:lnSpc>
                      </a:pPr>
                      <a:r>
                        <a:rPr sz="2100" b="1" spc="50" dirty="0">
                          <a:solidFill>
                            <a:srgbClr val="444444"/>
                          </a:solidFill>
                          <a:latin typeface="Arial"/>
                          <a:cs typeface="Arial"/>
                        </a:rPr>
                        <a:t>0-6</a:t>
                      </a:r>
                      <a:r>
                        <a:rPr sz="2100" b="1" dirty="0">
                          <a:solidFill>
                            <a:srgbClr val="444444"/>
                          </a:solidFill>
                          <a:latin typeface="Microsoft JhengHei UI"/>
                          <a:cs typeface="Microsoft JhengHei UI"/>
                        </a:rPr>
                        <a:t>岁</a:t>
                      </a:r>
                      <a:endParaRPr sz="2100">
                        <a:latin typeface="Microsoft JhengHei UI"/>
                        <a:cs typeface="Microsoft JhengHei UI"/>
                      </a:endParaRPr>
                    </a:p>
                  </a:txBody>
                  <a:tcPr marL="0" marR="0" marT="3810" marB="0">
                    <a:lnL w="28575">
                      <a:solidFill>
                        <a:srgbClr val="DDDDDD"/>
                      </a:solidFill>
                      <a:prstDash val="solid"/>
                    </a:lnL>
                    <a:lnR w="12700">
                      <a:solidFill>
                        <a:srgbClr val="DDDDDD"/>
                      </a:solidFill>
                      <a:prstDash val="solid"/>
                    </a:lnR>
                    <a:lnT w="28575">
                      <a:solidFill>
                        <a:srgbClr val="DDDDDD"/>
                      </a:solidFill>
                      <a:prstDash val="solid"/>
                    </a:lnT>
                    <a:lnB w="28575">
                      <a:solidFill>
                        <a:srgbClr val="DDDDDD"/>
                      </a:solidFill>
                      <a:prstDash val="solid"/>
                    </a:lnB>
                    <a:solidFill>
                      <a:srgbClr val="E8E9E8"/>
                    </a:solidFill>
                  </a:tcPr>
                </a:tc>
                <a:tc>
                  <a:txBody>
                    <a:bodyPr/>
                    <a:lstStyle/>
                    <a:p>
                      <a:pPr>
                        <a:lnSpc>
                          <a:spcPct val="100000"/>
                        </a:lnSpc>
                      </a:pPr>
                      <a:endParaRPr sz="2650">
                        <a:latin typeface="Times New Roman"/>
                        <a:cs typeface="Times New Roman"/>
                      </a:endParaRPr>
                    </a:p>
                    <a:p>
                      <a:pPr marR="4445" algn="ctr">
                        <a:lnSpc>
                          <a:spcPct val="100000"/>
                        </a:lnSpc>
                      </a:pPr>
                      <a:r>
                        <a:rPr sz="2000" b="1" spc="35" dirty="0">
                          <a:solidFill>
                            <a:srgbClr val="444444"/>
                          </a:solidFill>
                          <a:latin typeface="Arial"/>
                          <a:cs typeface="Arial"/>
                        </a:rPr>
                        <a:t>6-12</a:t>
                      </a:r>
                      <a:r>
                        <a:rPr sz="2000" b="1" dirty="0">
                          <a:solidFill>
                            <a:srgbClr val="444444"/>
                          </a:solidFill>
                          <a:latin typeface="Microsoft JhengHei UI"/>
                          <a:cs typeface="Microsoft JhengHei UI"/>
                        </a:rPr>
                        <a:t>岁</a:t>
                      </a:r>
                      <a:endParaRPr sz="2000">
                        <a:latin typeface="Microsoft JhengHei UI"/>
                        <a:cs typeface="Microsoft JhengHei UI"/>
                      </a:endParaRPr>
                    </a:p>
                  </a:txBody>
                  <a:tcPr marL="0" marR="0" marT="0" marB="0">
                    <a:lnL w="12700">
                      <a:solidFill>
                        <a:srgbClr val="DDDDDD"/>
                      </a:solidFill>
                      <a:prstDash val="solid"/>
                    </a:lnL>
                    <a:lnR w="28575">
                      <a:solidFill>
                        <a:srgbClr val="DDDDDD"/>
                      </a:solidFill>
                      <a:prstDash val="solid"/>
                    </a:lnR>
                    <a:lnT w="28575">
                      <a:solidFill>
                        <a:srgbClr val="44656E"/>
                      </a:solidFill>
                      <a:prstDash val="solid"/>
                    </a:lnT>
                    <a:lnB w="28575">
                      <a:solidFill>
                        <a:srgbClr val="DDDDDD"/>
                      </a:solidFill>
                      <a:prstDash val="solid"/>
                    </a:lnB>
                  </a:tcPr>
                </a:tc>
                <a:tc>
                  <a:txBody>
                    <a:bodyPr/>
                    <a:lstStyle/>
                    <a:p>
                      <a:pPr>
                        <a:lnSpc>
                          <a:spcPct val="100000"/>
                        </a:lnSpc>
                      </a:pPr>
                      <a:endParaRPr sz="2650">
                        <a:latin typeface="Times New Roman"/>
                        <a:cs typeface="Times New Roman"/>
                      </a:endParaRPr>
                    </a:p>
                    <a:p>
                      <a:pPr marL="441325">
                        <a:lnSpc>
                          <a:spcPct val="100000"/>
                        </a:lnSpc>
                      </a:pPr>
                      <a:r>
                        <a:rPr sz="2000" b="1" spc="-5" dirty="0">
                          <a:solidFill>
                            <a:srgbClr val="444444"/>
                          </a:solidFill>
                          <a:latin typeface="Arial"/>
                          <a:cs typeface="Arial"/>
                        </a:rPr>
                        <a:t>12</a:t>
                      </a:r>
                      <a:r>
                        <a:rPr sz="2000" b="1" spc="-10" dirty="0">
                          <a:solidFill>
                            <a:srgbClr val="444444"/>
                          </a:solidFill>
                          <a:latin typeface="Arial"/>
                          <a:cs typeface="Arial"/>
                        </a:rPr>
                        <a:t> </a:t>
                      </a:r>
                      <a:r>
                        <a:rPr sz="2000" b="1" dirty="0">
                          <a:solidFill>
                            <a:srgbClr val="444444"/>
                          </a:solidFill>
                          <a:latin typeface="Microsoft JhengHei UI"/>
                          <a:cs typeface="Microsoft JhengHei UI"/>
                        </a:rPr>
                        <a:t>到</a:t>
                      </a:r>
                      <a:r>
                        <a:rPr sz="2000" b="1" spc="-5" dirty="0">
                          <a:solidFill>
                            <a:srgbClr val="444444"/>
                          </a:solidFill>
                          <a:latin typeface="Arial"/>
                          <a:cs typeface="Arial"/>
                        </a:rPr>
                        <a:t>16</a:t>
                      </a:r>
                      <a:r>
                        <a:rPr sz="2000" b="1" spc="-10" dirty="0">
                          <a:solidFill>
                            <a:srgbClr val="444444"/>
                          </a:solidFill>
                          <a:latin typeface="Arial"/>
                          <a:cs typeface="Arial"/>
                        </a:rPr>
                        <a:t> </a:t>
                      </a:r>
                      <a:r>
                        <a:rPr sz="2000" b="1" dirty="0">
                          <a:solidFill>
                            <a:srgbClr val="444444"/>
                          </a:solidFill>
                          <a:latin typeface="Microsoft JhengHei UI"/>
                          <a:cs typeface="Microsoft JhengHei UI"/>
                        </a:rPr>
                        <a:t>岁</a:t>
                      </a:r>
                      <a:endParaRPr sz="2000">
                        <a:latin typeface="Microsoft JhengHei UI"/>
                        <a:cs typeface="Microsoft JhengHei UI"/>
                      </a:endParaRPr>
                    </a:p>
                  </a:txBody>
                  <a:tcPr marL="0" marR="0" marT="0" marB="0">
                    <a:lnL w="28575">
                      <a:solidFill>
                        <a:srgbClr val="DDDDDD"/>
                      </a:solidFill>
                      <a:prstDash val="solid"/>
                    </a:lnL>
                    <a:lnR w="28575">
                      <a:solidFill>
                        <a:srgbClr val="DDDDDD"/>
                      </a:solidFill>
                      <a:prstDash val="solid"/>
                    </a:lnR>
                    <a:lnT w="28575">
                      <a:solidFill>
                        <a:srgbClr val="44656E"/>
                      </a:solidFill>
                      <a:prstDash val="solid"/>
                    </a:lnT>
                    <a:lnB w="28575">
                      <a:solidFill>
                        <a:srgbClr val="DDDDDD"/>
                      </a:solidFill>
                      <a:prstDash val="solid"/>
                    </a:lnB>
                  </a:tcPr>
                </a:tc>
                <a:tc>
                  <a:txBody>
                    <a:bodyPr/>
                    <a:lstStyle/>
                    <a:p>
                      <a:pPr>
                        <a:lnSpc>
                          <a:spcPct val="100000"/>
                        </a:lnSpc>
                      </a:pPr>
                      <a:endParaRPr sz="2650">
                        <a:latin typeface="Times New Roman"/>
                        <a:cs typeface="Times New Roman"/>
                      </a:endParaRPr>
                    </a:p>
                    <a:p>
                      <a:pPr marL="9525" algn="ctr">
                        <a:lnSpc>
                          <a:spcPct val="100000"/>
                        </a:lnSpc>
                      </a:pPr>
                      <a:r>
                        <a:rPr sz="2000" b="1" spc="25" dirty="0">
                          <a:solidFill>
                            <a:srgbClr val="444444"/>
                          </a:solidFill>
                          <a:latin typeface="Arial"/>
                          <a:cs typeface="Arial"/>
                        </a:rPr>
                        <a:t>16-18</a:t>
                      </a:r>
                      <a:r>
                        <a:rPr sz="2000" b="1" dirty="0">
                          <a:solidFill>
                            <a:srgbClr val="444444"/>
                          </a:solidFill>
                          <a:latin typeface="Microsoft JhengHei UI"/>
                          <a:cs typeface="Microsoft JhengHei UI"/>
                        </a:rPr>
                        <a:t>岁</a:t>
                      </a:r>
                      <a:endParaRPr sz="2000">
                        <a:latin typeface="Microsoft JhengHei UI"/>
                        <a:cs typeface="Microsoft JhengHei UI"/>
                      </a:endParaRPr>
                    </a:p>
                  </a:txBody>
                  <a:tcPr marL="0" marR="0" marT="0" marB="0">
                    <a:lnL w="28575">
                      <a:solidFill>
                        <a:srgbClr val="DDDDDD"/>
                      </a:solidFill>
                      <a:prstDash val="solid"/>
                    </a:lnL>
                    <a:lnR w="28575">
                      <a:solidFill>
                        <a:srgbClr val="DDDDDD"/>
                      </a:solidFill>
                      <a:prstDash val="solid"/>
                    </a:lnR>
                    <a:lnT w="28575">
                      <a:solidFill>
                        <a:srgbClr val="44656E"/>
                      </a:solidFill>
                      <a:prstDash val="solid"/>
                    </a:lnT>
                    <a:lnB w="28575">
                      <a:solidFill>
                        <a:srgbClr val="DDDDDD"/>
                      </a:solidFill>
                      <a:prstDash val="solid"/>
                    </a:lnB>
                  </a:tcPr>
                </a:tc>
                <a:tc>
                  <a:txBody>
                    <a:bodyPr/>
                    <a:lstStyle/>
                    <a:p>
                      <a:pPr>
                        <a:lnSpc>
                          <a:spcPct val="100000"/>
                        </a:lnSpc>
                      </a:pPr>
                      <a:endParaRPr sz="2650">
                        <a:latin typeface="Times New Roman"/>
                        <a:cs typeface="Times New Roman"/>
                      </a:endParaRPr>
                    </a:p>
                    <a:p>
                      <a:pPr algn="ctr">
                        <a:lnSpc>
                          <a:spcPct val="100000"/>
                        </a:lnSpc>
                      </a:pPr>
                      <a:r>
                        <a:rPr sz="2000" b="1" spc="-5" dirty="0">
                          <a:solidFill>
                            <a:srgbClr val="444444"/>
                          </a:solidFill>
                          <a:latin typeface="Arial"/>
                          <a:cs typeface="Arial"/>
                        </a:rPr>
                        <a:t>18</a:t>
                      </a:r>
                      <a:r>
                        <a:rPr sz="2000" b="1" dirty="0">
                          <a:solidFill>
                            <a:srgbClr val="444444"/>
                          </a:solidFill>
                          <a:latin typeface="Microsoft JhengHei UI"/>
                          <a:cs typeface="Microsoft JhengHei UI"/>
                        </a:rPr>
                        <a:t>岁起</a:t>
                      </a:r>
                      <a:endParaRPr sz="2000">
                        <a:latin typeface="Microsoft JhengHei UI"/>
                        <a:cs typeface="Microsoft JhengHei UI"/>
                      </a:endParaRPr>
                    </a:p>
                  </a:txBody>
                  <a:tcPr marL="0" marR="0" marT="0" marB="0">
                    <a:lnL w="28575">
                      <a:solidFill>
                        <a:srgbClr val="DDDDDD"/>
                      </a:solidFill>
                      <a:prstDash val="solid"/>
                    </a:lnL>
                    <a:lnR w="12700">
                      <a:solidFill>
                        <a:srgbClr val="DDDDDD"/>
                      </a:solidFill>
                      <a:prstDash val="solid"/>
                    </a:lnR>
                    <a:lnT w="28575">
                      <a:solidFill>
                        <a:srgbClr val="DDDDDD"/>
                      </a:solidFill>
                      <a:prstDash val="solid"/>
                    </a:lnT>
                    <a:lnB w="28575">
                      <a:solidFill>
                        <a:srgbClr val="DDDDDD"/>
                      </a:solidFill>
                      <a:prstDash val="solid"/>
                    </a:lnB>
                  </a:tcPr>
                </a:tc>
              </a:tr>
              <a:tr h="1415399">
                <a:tc>
                  <a:txBody>
                    <a:bodyPr/>
                    <a:lstStyle/>
                    <a:p>
                      <a:pPr>
                        <a:lnSpc>
                          <a:spcPct val="100000"/>
                        </a:lnSpc>
                        <a:spcBef>
                          <a:spcPts val="35"/>
                        </a:spcBef>
                      </a:pPr>
                      <a:endParaRPr sz="3600">
                        <a:latin typeface="Times New Roman"/>
                        <a:cs typeface="Times New Roman"/>
                      </a:endParaRPr>
                    </a:p>
                    <a:p>
                      <a:pPr marL="673100">
                        <a:lnSpc>
                          <a:spcPct val="100000"/>
                        </a:lnSpc>
                      </a:pPr>
                      <a:r>
                        <a:rPr sz="2100" b="1" spc="-525" dirty="0">
                          <a:solidFill>
                            <a:srgbClr val="444444"/>
                          </a:solidFill>
                          <a:latin typeface="Microsoft JhengHei UI"/>
                          <a:cs typeface="Microsoft JhengHei UI"/>
                        </a:rPr>
                        <a:t>⾮非义务</a:t>
                      </a:r>
                      <a:endParaRPr sz="2100">
                        <a:latin typeface="Microsoft JhengHei UI"/>
                        <a:cs typeface="Microsoft JhengHei UI"/>
                      </a:endParaRPr>
                    </a:p>
                  </a:txBody>
                  <a:tcPr marL="0" marR="0" marT="4445" marB="0">
                    <a:lnL w="28575">
                      <a:solidFill>
                        <a:srgbClr val="DDDDDD"/>
                      </a:solidFill>
                      <a:prstDash val="solid"/>
                    </a:lnL>
                    <a:lnR w="12700">
                      <a:solidFill>
                        <a:srgbClr val="DDDDDD"/>
                      </a:solidFill>
                      <a:prstDash val="solid"/>
                    </a:lnR>
                    <a:lnT w="28575">
                      <a:solidFill>
                        <a:srgbClr val="DDDDDD"/>
                      </a:solidFill>
                      <a:prstDash val="solid"/>
                    </a:lnT>
                    <a:lnB w="28575">
                      <a:solidFill>
                        <a:srgbClr val="DDDDDD"/>
                      </a:solidFill>
                      <a:prstDash val="solid"/>
                    </a:lnB>
                    <a:solidFill>
                      <a:srgbClr val="E8E9E8"/>
                    </a:solidFill>
                  </a:tcPr>
                </a:tc>
                <a:tc>
                  <a:txBody>
                    <a:bodyPr/>
                    <a:lstStyle/>
                    <a:p>
                      <a:pPr>
                        <a:lnSpc>
                          <a:spcPct val="100000"/>
                        </a:lnSpc>
                      </a:pPr>
                      <a:endParaRPr sz="2300">
                        <a:latin typeface="Times New Roman"/>
                        <a:cs typeface="Times New Roman"/>
                      </a:endParaRPr>
                    </a:p>
                    <a:p>
                      <a:pPr marL="847090" marR="121920" indent="-723900">
                        <a:lnSpc>
                          <a:spcPct val="113999"/>
                        </a:lnSpc>
                        <a:spcBef>
                          <a:spcPts val="1410"/>
                        </a:spcBef>
                      </a:pPr>
                      <a:r>
                        <a:rPr sz="1900" b="1" dirty="0">
                          <a:solidFill>
                            <a:srgbClr val="444444"/>
                          </a:solidFill>
                          <a:latin typeface="Microsoft JhengHei UI"/>
                          <a:cs typeface="Microsoft JhengHei UI"/>
                        </a:rPr>
                        <a:t>义务、公共及免费 教育</a:t>
                      </a:r>
                      <a:endParaRPr sz="1900">
                        <a:latin typeface="Microsoft JhengHei UI"/>
                        <a:cs typeface="Microsoft JhengHei UI"/>
                      </a:endParaRPr>
                    </a:p>
                  </a:txBody>
                  <a:tcPr marL="0" marR="0" marT="0" marB="0">
                    <a:lnL w="12700">
                      <a:solidFill>
                        <a:srgbClr val="DDDDDD"/>
                      </a:solidFill>
                      <a:prstDash val="solid"/>
                    </a:lnL>
                    <a:lnR w="28575">
                      <a:solidFill>
                        <a:srgbClr val="DDDDDD"/>
                      </a:solidFill>
                      <a:prstDash val="solid"/>
                    </a:lnR>
                    <a:lnT w="28575">
                      <a:solidFill>
                        <a:srgbClr val="DDDDDD"/>
                      </a:solidFill>
                      <a:prstDash val="solid"/>
                    </a:lnT>
                    <a:lnB w="28575">
                      <a:solidFill>
                        <a:srgbClr val="DDDDDD"/>
                      </a:solidFill>
                      <a:prstDash val="solid"/>
                    </a:lnB>
                  </a:tcPr>
                </a:tc>
                <a:tc>
                  <a:txBody>
                    <a:bodyPr/>
                    <a:lstStyle/>
                    <a:p>
                      <a:pPr>
                        <a:lnSpc>
                          <a:spcPct val="100000"/>
                        </a:lnSpc>
                      </a:pPr>
                      <a:endParaRPr sz="2300">
                        <a:latin typeface="Times New Roman"/>
                        <a:cs typeface="Times New Roman"/>
                      </a:endParaRPr>
                    </a:p>
                    <a:p>
                      <a:pPr marL="809625" marR="65405" indent="-723900">
                        <a:lnSpc>
                          <a:spcPct val="113999"/>
                        </a:lnSpc>
                        <a:spcBef>
                          <a:spcPts val="1510"/>
                        </a:spcBef>
                      </a:pPr>
                      <a:r>
                        <a:rPr sz="1900" b="1" dirty="0">
                          <a:solidFill>
                            <a:srgbClr val="444444"/>
                          </a:solidFill>
                          <a:latin typeface="Microsoft JhengHei UI"/>
                          <a:cs typeface="Microsoft JhengHei UI"/>
                        </a:rPr>
                        <a:t>义务、公共及免费 教育</a:t>
                      </a:r>
                      <a:endParaRPr sz="1900">
                        <a:latin typeface="Microsoft JhengHei UI"/>
                        <a:cs typeface="Microsoft JhengHei UI"/>
                      </a:endParaRPr>
                    </a:p>
                  </a:txBody>
                  <a:tcPr marL="0" marR="0" marT="0" marB="0">
                    <a:lnL w="28575">
                      <a:solidFill>
                        <a:srgbClr val="DDDDDD"/>
                      </a:solidFill>
                      <a:prstDash val="solid"/>
                    </a:lnL>
                    <a:lnR w="28575">
                      <a:solidFill>
                        <a:srgbClr val="DDDDDD"/>
                      </a:solidFill>
                      <a:prstDash val="solid"/>
                    </a:lnR>
                    <a:lnT w="28575">
                      <a:solidFill>
                        <a:srgbClr val="DDDDDD"/>
                      </a:solidFill>
                      <a:prstDash val="solid"/>
                    </a:lnT>
                    <a:lnB w="28575">
                      <a:solidFill>
                        <a:srgbClr val="DDDDDD"/>
                      </a:solidFill>
                      <a:prstDash val="solid"/>
                    </a:lnB>
                  </a:tcPr>
                </a:tc>
                <a:tc>
                  <a:txBody>
                    <a:bodyPr/>
                    <a:lstStyle/>
                    <a:p>
                      <a:pPr>
                        <a:lnSpc>
                          <a:spcPct val="100000"/>
                        </a:lnSpc>
                      </a:pPr>
                      <a:endParaRPr sz="2300">
                        <a:latin typeface="Times New Roman"/>
                        <a:cs typeface="Times New Roman"/>
                      </a:endParaRPr>
                    </a:p>
                    <a:p>
                      <a:pPr>
                        <a:lnSpc>
                          <a:spcPct val="100000"/>
                        </a:lnSpc>
                        <a:spcBef>
                          <a:spcPts val="25"/>
                        </a:spcBef>
                      </a:pPr>
                      <a:endParaRPr sz="2700">
                        <a:latin typeface="Times New Roman"/>
                        <a:cs typeface="Times New Roman"/>
                      </a:endParaRPr>
                    </a:p>
                    <a:p>
                      <a:pPr marL="1905" algn="ctr">
                        <a:lnSpc>
                          <a:spcPct val="100000"/>
                        </a:lnSpc>
                      </a:pPr>
                      <a:r>
                        <a:rPr sz="1900" b="1" spc="-215" dirty="0">
                          <a:solidFill>
                            <a:srgbClr val="444444"/>
                          </a:solidFill>
                          <a:latin typeface="Microsoft JhengHei UI"/>
                          <a:cs typeface="Microsoft JhengHei UI"/>
                        </a:rPr>
                        <a:t>⾮非义务、公共教育</a:t>
                      </a:r>
                      <a:endParaRPr sz="1900">
                        <a:latin typeface="Microsoft JhengHei UI"/>
                        <a:cs typeface="Microsoft JhengHei UI"/>
                      </a:endParaRPr>
                    </a:p>
                  </a:txBody>
                  <a:tcPr marL="0" marR="0" marT="0" marB="0">
                    <a:lnL w="28575">
                      <a:solidFill>
                        <a:srgbClr val="DDDDDD"/>
                      </a:solidFill>
                      <a:prstDash val="solid"/>
                    </a:lnL>
                    <a:lnR w="28575">
                      <a:solidFill>
                        <a:srgbClr val="DDDDDD"/>
                      </a:solidFill>
                      <a:prstDash val="solid"/>
                    </a:lnR>
                    <a:lnT w="28575">
                      <a:solidFill>
                        <a:srgbClr val="DDDDDD"/>
                      </a:solidFill>
                      <a:prstDash val="solid"/>
                    </a:lnT>
                    <a:lnB w="28575">
                      <a:solidFill>
                        <a:srgbClr val="DDDDDD"/>
                      </a:solidFill>
                      <a:prstDash val="solid"/>
                    </a:lnB>
                  </a:tcPr>
                </a:tc>
                <a:tc>
                  <a:txBody>
                    <a:bodyPr/>
                    <a:lstStyle/>
                    <a:p>
                      <a:pPr>
                        <a:lnSpc>
                          <a:spcPct val="100000"/>
                        </a:lnSpc>
                      </a:pPr>
                      <a:endParaRPr sz="2300">
                        <a:latin typeface="Times New Roman"/>
                        <a:cs typeface="Times New Roman"/>
                      </a:endParaRPr>
                    </a:p>
                    <a:p>
                      <a:pPr>
                        <a:lnSpc>
                          <a:spcPct val="100000"/>
                        </a:lnSpc>
                        <a:spcBef>
                          <a:spcPts val="25"/>
                        </a:spcBef>
                      </a:pPr>
                      <a:endParaRPr sz="2700">
                        <a:latin typeface="Times New Roman"/>
                        <a:cs typeface="Times New Roman"/>
                      </a:endParaRPr>
                    </a:p>
                    <a:p>
                      <a:pPr algn="ctr">
                        <a:lnSpc>
                          <a:spcPct val="100000"/>
                        </a:lnSpc>
                      </a:pPr>
                      <a:r>
                        <a:rPr sz="1900" b="1" spc="-215" dirty="0">
                          <a:solidFill>
                            <a:srgbClr val="444444"/>
                          </a:solidFill>
                          <a:latin typeface="Microsoft JhengHei UI"/>
                          <a:cs typeface="Microsoft JhengHei UI"/>
                        </a:rPr>
                        <a:t>⾮非义务、公共教育</a:t>
                      </a:r>
                      <a:endParaRPr sz="1900">
                        <a:latin typeface="Microsoft JhengHei UI"/>
                        <a:cs typeface="Microsoft JhengHei UI"/>
                      </a:endParaRPr>
                    </a:p>
                  </a:txBody>
                  <a:tcPr marL="0" marR="0" marT="0" marB="0">
                    <a:lnL w="28575">
                      <a:solidFill>
                        <a:srgbClr val="DDDDDD"/>
                      </a:solidFill>
                      <a:prstDash val="solid"/>
                    </a:lnL>
                    <a:lnR w="12700">
                      <a:solidFill>
                        <a:srgbClr val="DDDDDD"/>
                      </a:solidFill>
                      <a:prstDash val="solid"/>
                    </a:lnR>
                    <a:lnT w="28575">
                      <a:solidFill>
                        <a:srgbClr val="DDDDDD"/>
                      </a:solidFill>
                      <a:prstDash val="solid"/>
                    </a:lnT>
                    <a:lnB w="28575">
                      <a:solidFill>
                        <a:srgbClr val="DDDDDD"/>
                      </a:solidFill>
                      <a:prstDash val="solid"/>
                    </a:lnB>
                  </a:tcPr>
                </a:tc>
              </a:tr>
              <a:tr h="446543">
                <a:tc>
                  <a:txBody>
                    <a:bodyPr/>
                    <a:lstStyle/>
                    <a:p>
                      <a:pPr>
                        <a:lnSpc>
                          <a:spcPct val="100000"/>
                        </a:lnSpc>
                      </a:pPr>
                      <a:endParaRPr sz="1800">
                        <a:latin typeface="Times New Roman"/>
                        <a:cs typeface="Times New Roman"/>
                      </a:endParaRPr>
                    </a:p>
                  </a:txBody>
                  <a:tcPr marL="0" marR="0" marT="0" marB="0">
                    <a:lnL w="28575">
                      <a:solidFill>
                        <a:srgbClr val="DDDDDD"/>
                      </a:solidFill>
                      <a:prstDash val="solid"/>
                    </a:lnL>
                    <a:lnR w="12700">
                      <a:solidFill>
                        <a:srgbClr val="DDDDDD"/>
                      </a:solidFill>
                      <a:prstDash val="solid"/>
                    </a:lnR>
                    <a:lnT w="28575">
                      <a:solidFill>
                        <a:srgbClr val="DDDDDD"/>
                      </a:solidFill>
                      <a:prstDash val="solid"/>
                    </a:lnT>
                    <a:solidFill>
                      <a:srgbClr val="E8E9E8"/>
                    </a:solidFill>
                  </a:tcPr>
                </a:tc>
                <a:tc>
                  <a:txBody>
                    <a:bodyPr/>
                    <a:lstStyle/>
                    <a:p>
                      <a:pPr>
                        <a:lnSpc>
                          <a:spcPct val="100000"/>
                        </a:lnSpc>
                        <a:spcBef>
                          <a:spcPts val="5"/>
                        </a:spcBef>
                      </a:pPr>
                      <a:endParaRPr sz="1500">
                        <a:latin typeface="Times New Roman"/>
                        <a:cs typeface="Times New Roman"/>
                      </a:endParaRPr>
                    </a:p>
                    <a:p>
                      <a:pPr marR="3810" algn="ctr">
                        <a:lnSpc>
                          <a:spcPct val="100000"/>
                        </a:lnSpc>
                      </a:pPr>
                      <a:r>
                        <a:rPr sz="1400" b="1" dirty="0">
                          <a:solidFill>
                            <a:srgbClr val="444444"/>
                          </a:solidFill>
                          <a:latin typeface="Microsoft JhengHei UI"/>
                          <a:cs typeface="Microsoft JhengHei UI"/>
                        </a:rPr>
                        <a:t>共有</a:t>
                      </a:r>
                      <a:r>
                        <a:rPr sz="1400" b="1" spc="-5" dirty="0">
                          <a:solidFill>
                            <a:srgbClr val="444444"/>
                          </a:solidFill>
                          <a:latin typeface="Arial"/>
                          <a:cs typeface="Arial"/>
                        </a:rPr>
                        <a:t>3</a:t>
                      </a:r>
                      <a:r>
                        <a:rPr sz="1400" b="1" dirty="0">
                          <a:solidFill>
                            <a:srgbClr val="444444"/>
                          </a:solidFill>
                          <a:latin typeface="Microsoft JhengHei UI"/>
                          <a:cs typeface="Microsoft JhengHei UI"/>
                        </a:rPr>
                        <a:t>个周期</a:t>
                      </a:r>
                      <a:r>
                        <a:rPr sz="1400" b="1" spc="25" dirty="0">
                          <a:solidFill>
                            <a:srgbClr val="444444"/>
                          </a:solidFill>
                          <a:latin typeface="Microsoft JhengHei UI"/>
                          <a:cs typeface="Microsoft JhengHei UI"/>
                        </a:rPr>
                        <a:t> </a:t>
                      </a:r>
                      <a:r>
                        <a:rPr sz="1400" b="1" spc="-80" dirty="0">
                          <a:solidFill>
                            <a:srgbClr val="444444"/>
                          </a:solidFill>
                          <a:latin typeface="Arial"/>
                          <a:cs typeface="Arial"/>
                        </a:rPr>
                        <a:t>:</a:t>
                      </a:r>
                      <a:endParaRPr sz="1400">
                        <a:latin typeface="Arial"/>
                        <a:cs typeface="Arial"/>
                      </a:endParaRPr>
                    </a:p>
                  </a:txBody>
                  <a:tcPr marL="0" marR="0" marT="635" marB="0">
                    <a:lnL w="12700">
                      <a:solidFill>
                        <a:srgbClr val="DDDDDD"/>
                      </a:solidFill>
                      <a:prstDash val="solid"/>
                    </a:lnL>
                    <a:lnR w="28575">
                      <a:solidFill>
                        <a:srgbClr val="DDDDDD"/>
                      </a:solidFill>
                      <a:prstDash val="solid"/>
                    </a:lnR>
                    <a:lnT w="28575">
                      <a:solidFill>
                        <a:srgbClr val="DDDDDD"/>
                      </a:solidFill>
                      <a:prstDash val="solid"/>
                    </a:lnT>
                  </a:tcPr>
                </a:tc>
                <a:tc rowSpan="5">
                  <a:txBody>
                    <a:bodyPr/>
                    <a:lstStyle/>
                    <a:p>
                      <a:pPr marL="492125">
                        <a:lnSpc>
                          <a:spcPct val="100000"/>
                        </a:lnSpc>
                        <a:spcBef>
                          <a:spcPts val="630"/>
                        </a:spcBef>
                      </a:pPr>
                      <a:r>
                        <a:rPr sz="1800" b="1" dirty="0">
                          <a:solidFill>
                            <a:srgbClr val="444444"/>
                          </a:solidFill>
                          <a:latin typeface="Microsoft JhengHei UI"/>
                          <a:cs typeface="Microsoft JhengHei UI"/>
                        </a:rPr>
                        <a:t>共有</a:t>
                      </a:r>
                      <a:r>
                        <a:rPr sz="1800" b="1" spc="-5" dirty="0">
                          <a:solidFill>
                            <a:srgbClr val="444444"/>
                          </a:solidFill>
                          <a:latin typeface="Arial"/>
                          <a:cs typeface="Arial"/>
                        </a:rPr>
                        <a:t>2</a:t>
                      </a:r>
                      <a:r>
                        <a:rPr sz="1800" b="1" dirty="0">
                          <a:solidFill>
                            <a:srgbClr val="444444"/>
                          </a:solidFill>
                          <a:latin typeface="Microsoft JhengHei UI"/>
                          <a:cs typeface="Microsoft JhengHei UI"/>
                        </a:rPr>
                        <a:t>周期</a:t>
                      </a:r>
                      <a:r>
                        <a:rPr sz="1800" b="1" spc="-100" dirty="0">
                          <a:solidFill>
                            <a:srgbClr val="444444"/>
                          </a:solidFill>
                          <a:latin typeface="Arial"/>
                          <a:cs typeface="Arial"/>
                        </a:rPr>
                        <a:t>:</a:t>
                      </a:r>
                      <a:endParaRPr sz="1800">
                        <a:latin typeface="Arial"/>
                        <a:cs typeface="Arial"/>
                      </a:endParaRPr>
                    </a:p>
                    <a:p>
                      <a:pPr marL="136525">
                        <a:lnSpc>
                          <a:spcPct val="100000"/>
                        </a:lnSpc>
                        <a:spcBef>
                          <a:spcPts val="340"/>
                        </a:spcBef>
                      </a:pPr>
                      <a:r>
                        <a:rPr sz="1800" b="1" spc="130" dirty="0">
                          <a:solidFill>
                            <a:srgbClr val="444444"/>
                          </a:solidFill>
                          <a:latin typeface="Arial"/>
                          <a:cs typeface="Arial"/>
                        </a:rPr>
                        <a:t>-</a:t>
                      </a:r>
                      <a:r>
                        <a:rPr sz="1800" b="1" spc="-355" dirty="0">
                          <a:solidFill>
                            <a:srgbClr val="444444"/>
                          </a:solidFill>
                          <a:latin typeface="Arial"/>
                          <a:cs typeface="Arial"/>
                        </a:rPr>
                        <a:t> </a:t>
                      </a:r>
                      <a:r>
                        <a:rPr sz="1800" b="1" spc="-360" dirty="0">
                          <a:solidFill>
                            <a:srgbClr val="444444"/>
                          </a:solidFill>
                          <a:latin typeface="Microsoft JhengHei UI"/>
                          <a:cs typeface="Microsoft JhengHei UI"/>
                        </a:rPr>
                        <a:t>第 ⼀ 一 周 期 </a:t>
                      </a:r>
                      <a:r>
                        <a:rPr sz="1800" b="1" spc="-30" dirty="0">
                          <a:solidFill>
                            <a:srgbClr val="444444"/>
                          </a:solidFill>
                          <a:latin typeface="Arial"/>
                          <a:cs typeface="Arial"/>
                        </a:rPr>
                        <a:t>(12–14</a:t>
                      </a:r>
                      <a:endParaRPr sz="1800">
                        <a:latin typeface="Arial"/>
                        <a:cs typeface="Arial"/>
                      </a:endParaRPr>
                    </a:p>
                    <a:p>
                      <a:pPr marL="3810" algn="ctr">
                        <a:lnSpc>
                          <a:spcPct val="100000"/>
                        </a:lnSpc>
                        <a:spcBef>
                          <a:spcPts val="440"/>
                        </a:spcBef>
                      </a:pPr>
                      <a:r>
                        <a:rPr sz="1800" b="1" dirty="0">
                          <a:solidFill>
                            <a:srgbClr val="444444"/>
                          </a:solidFill>
                          <a:latin typeface="Microsoft JhengHei UI"/>
                          <a:cs typeface="Microsoft JhengHei UI"/>
                        </a:rPr>
                        <a:t>岁</a:t>
                      </a:r>
                      <a:r>
                        <a:rPr sz="1800" b="1" spc="-70" dirty="0">
                          <a:solidFill>
                            <a:srgbClr val="444444"/>
                          </a:solidFill>
                          <a:latin typeface="Arial"/>
                          <a:cs typeface="Arial"/>
                        </a:rPr>
                        <a:t>)</a:t>
                      </a:r>
                      <a:endParaRPr sz="1800">
                        <a:latin typeface="Arial"/>
                        <a:cs typeface="Arial"/>
                      </a:endParaRPr>
                    </a:p>
                    <a:p>
                      <a:pPr>
                        <a:lnSpc>
                          <a:spcPct val="100000"/>
                        </a:lnSpc>
                      </a:pPr>
                      <a:endParaRPr sz="2000">
                        <a:latin typeface="Times New Roman"/>
                        <a:cs typeface="Times New Roman"/>
                      </a:endParaRPr>
                    </a:p>
                    <a:p>
                      <a:pPr marL="479425" marR="459105" algn="ctr">
                        <a:lnSpc>
                          <a:spcPct val="115700"/>
                        </a:lnSpc>
                      </a:pPr>
                      <a:r>
                        <a:rPr sz="1800" b="1" dirty="0">
                          <a:solidFill>
                            <a:srgbClr val="444444"/>
                          </a:solidFill>
                          <a:latin typeface="Microsoft JhengHei UI"/>
                          <a:cs typeface="Microsoft JhengHei UI"/>
                        </a:rPr>
                        <a:t>初中⼀一年年级 初中⼆二年年级</a:t>
                      </a:r>
                      <a:endParaRPr sz="1800">
                        <a:latin typeface="Microsoft JhengHei UI"/>
                        <a:cs typeface="Microsoft JhengHei UI"/>
                      </a:endParaRPr>
                    </a:p>
                    <a:p>
                      <a:pPr marL="161925">
                        <a:lnSpc>
                          <a:spcPct val="100000"/>
                        </a:lnSpc>
                        <a:spcBef>
                          <a:spcPts val="340"/>
                        </a:spcBef>
                      </a:pPr>
                      <a:r>
                        <a:rPr sz="1800" b="1" spc="130" dirty="0">
                          <a:solidFill>
                            <a:srgbClr val="444444"/>
                          </a:solidFill>
                          <a:latin typeface="Arial"/>
                          <a:cs typeface="Arial"/>
                        </a:rPr>
                        <a:t>-</a:t>
                      </a:r>
                      <a:r>
                        <a:rPr sz="1800" b="1" spc="-360" dirty="0">
                          <a:solidFill>
                            <a:srgbClr val="444444"/>
                          </a:solidFill>
                          <a:latin typeface="Microsoft JhengHei UI"/>
                          <a:cs typeface="Microsoft JhengHei UI"/>
                        </a:rPr>
                        <a:t>第⼆二周期</a:t>
                      </a:r>
                      <a:r>
                        <a:rPr sz="1800" b="1" spc="-335" dirty="0">
                          <a:solidFill>
                            <a:srgbClr val="444444"/>
                          </a:solidFill>
                          <a:latin typeface="Microsoft JhengHei UI"/>
                          <a:cs typeface="Microsoft JhengHei UI"/>
                        </a:rPr>
                        <a:t> </a:t>
                      </a:r>
                      <a:r>
                        <a:rPr sz="1800" b="1" spc="-30" dirty="0">
                          <a:solidFill>
                            <a:srgbClr val="444444"/>
                          </a:solidFill>
                          <a:latin typeface="Arial"/>
                          <a:cs typeface="Arial"/>
                        </a:rPr>
                        <a:t>(14–16</a:t>
                      </a:r>
                      <a:endParaRPr sz="1800">
                        <a:latin typeface="Arial"/>
                        <a:cs typeface="Arial"/>
                      </a:endParaRPr>
                    </a:p>
                    <a:p>
                      <a:pPr marL="3810" algn="ctr">
                        <a:lnSpc>
                          <a:spcPct val="100000"/>
                        </a:lnSpc>
                        <a:spcBef>
                          <a:spcPts val="440"/>
                        </a:spcBef>
                      </a:pPr>
                      <a:r>
                        <a:rPr sz="1800" b="1" dirty="0">
                          <a:solidFill>
                            <a:srgbClr val="444444"/>
                          </a:solidFill>
                          <a:latin typeface="Microsoft JhengHei UI"/>
                          <a:cs typeface="Microsoft JhengHei UI"/>
                        </a:rPr>
                        <a:t>岁</a:t>
                      </a:r>
                      <a:r>
                        <a:rPr sz="1800" b="1" spc="-70" dirty="0">
                          <a:solidFill>
                            <a:srgbClr val="444444"/>
                          </a:solidFill>
                          <a:latin typeface="Arial"/>
                          <a:cs typeface="Arial"/>
                        </a:rPr>
                        <a:t>)</a:t>
                      </a:r>
                      <a:endParaRPr sz="1800">
                        <a:latin typeface="Arial"/>
                        <a:cs typeface="Arial"/>
                      </a:endParaRPr>
                    </a:p>
                    <a:p>
                      <a:pPr>
                        <a:lnSpc>
                          <a:spcPct val="100000"/>
                        </a:lnSpc>
                        <a:spcBef>
                          <a:spcPts val="15"/>
                        </a:spcBef>
                      </a:pPr>
                      <a:endParaRPr sz="1900">
                        <a:latin typeface="Times New Roman"/>
                        <a:cs typeface="Times New Roman"/>
                      </a:endParaRPr>
                    </a:p>
                    <a:p>
                      <a:pPr marL="441325" marR="433705" algn="ctr">
                        <a:lnSpc>
                          <a:spcPct val="120400"/>
                        </a:lnSpc>
                      </a:pPr>
                      <a:r>
                        <a:rPr sz="1800" b="1" dirty="0">
                          <a:solidFill>
                            <a:srgbClr val="444444"/>
                          </a:solidFill>
                          <a:latin typeface="Microsoft JhengHei UI"/>
                          <a:cs typeface="Microsoft JhengHei UI"/>
                        </a:rPr>
                        <a:t>初中三年年级</a:t>
                      </a:r>
                      <a:r>
                        <a:rPr sz="1800" b="1" dirty="0">
                          <a:solidFill>
                            <a:srgbClr val="444444"/>
                          </a:solidFill>
                          <a:latin typeface="Arial"/>
                          <a:cs typeface="Arial"/>
                        </a:rPr>
                        <a:t>. </a:t>
                      </a:r>
                      <a:r>
                        <a:rPr sz="1800" b="1" spc="-300" dirty="0">
                          <a:solidFill>
                            <a:srgbClr val="444444"/>
                          </a:solidFill>
                          <a:latin typeface="Microsoft JhengHei UI"/>
                          <a:cs typeface="Microsoft JhengHei UI"/>
                        </a:rPr>
                        <a:t>初中四年年级</a:t>
                      </a:r>
                      <a:endParaRPr sz="1800">
                        <a:latin typeface="Microsoft JhengHei UI"/>
                        <a:cs typeface="Microsoft JhengHei UI"/>
                      </a:endParaRPr>
                    </a:p>
                  </a:txBody>
                  <a:tcPr marL="0" marR="0" marT="80010" marB="0">
                    <a:lnL w="28575">
                      <a:solidFill>
                        <a:srgbClr val="DDDDDD"/>
                      </a:solidFill>
                      <a:prstDash val="solid"/>
                    </a:lnL>
                    <a:lnR w="28575">
                      <a:solidFill>
                        <a:srgbClr val="DDDDDD"/>
                      </a:solidFill>
                      <a:prstDash val="solid"/>
                    </a:lnR>
                    <a:lnT w="28575">
                      <a:solidFill>
                        <a:srgbClr val="DDDDDD"/>
                      </a:solidFill>
                      <a:prstDash val="solid"/>
                    </a:lnT>
                    <a:lnB w="12700">
                      <a:solidFill>
                        <a:srgbClr val="DDDDDD"/>
                      </a:solidFill>
                      <a:prstDash val="solid"/>
                    </a:lnB>
                  </a:tcPr>
                </a:tc>
                <a:tc>
                  <a:txBody>
                    <a:bodyPr/>
                    <a:lstStyle/>
                    <a:p>
                      <a:pPr>
                        <a:lnSpc>
                          <a:spcPct val="100000"/>
                        </a:lnSpc>
                      </a:pPr>
                      <a:endParaRPr sz="1800">
                        <a:latin typeface="Times New Roman"/>
                        <a:cs typeface="Times New Roman"/>
                      </a:endParaRPr>
                    </a:p>
                  </a:txBody>
                  <a:tcPr marL="0" marR="0" marT="0" marB="0">
                    <a:lnL w="28575">
                      <a:solidFill>
                        <a:srgbClr val="DDDDDD"/>
                      </a:solidFill>
                      <a:prstDash val="solid"/>
                    </a:lnL>
                    <a:lnR w="28575">
                      <a:solidFill>
                        <a:srgbClr val="DDDDDD"/>
                      </a:solidFill>
                      <a:prstDash val="solid"/>
                    </a:lnR>
                    <a:lnT w="28575">
                      <a:solidFill>
                        <a:srgbClr val="DDDDDD"/>
                      </a:solidFill>
                      <a:prstDash val="solid"/>
                    </a:lnT>
                  </a:tcPr>
                </a:tc>
                <a:tc>
                  <a:txBody>
                    <a:bodyPr/>
                    <a:lstStyle/>
                    <a:p>
                      <a:pPr>
                        <a:lnSpc>
                          <a:spcPct val="100000"/>
                        </a:lnSpc>
                      </a:pPr>
                      <a:endParaRPr sz="1800">
                        <a:latin typeface="Times New Roman"/>
                        <a:cs typeface="Times New Roman"/>
                      </a:endParaRPr>
                    </a:p>
                  </a:txBody>
                  <a:tcPr marL="0" marR="0" marT="0" marB="0">
                    <a:lnL w="28575">
                      <a:solidFill>
                        <a:srgbClr val="DDDDDD"/>
                      </a:solidFill>
                      <a:prstDash val="solid"/>
                    </a:lnL>
                    <a:lnR w="12700">
                      <a:solidFill>
                        <a:srgbClr val="DDDDDD"/>
                      </a:solidFill>
                      <a:prstDash val="solid"/>
                    </a:lnR>
                    <a:lnT w="28575">
                      <a:solidFill>
                        <a:srgbClr val="DDDDDD"/>
                      </a:solidFill>
                      <a:prstDash val="solid"/>
                    </a:lnT>
                  </a:tcPr>
                </a:tc>
              </a:tr>
              <a:tr h="290169">
                <a:tc>
                  <a:txBody>
                    <a:bodyPr/>
                    <a:lstStyle/>
                    <a:p>
                      <a:pPr marR="459740" algn="r">
                        <a:lnSpc>
                          <a:spcPct val="100000"/>
                        </a:lnSpc>
                        <a:spcBef>
                          <a:spcPts val="15"/>
                        </a:spcBef>
                      </a:pPr>
                      <a:r>
                        <a:rPr sz="1700" b="1" dirty="0">
                          <a:solidFill>
                            <a:srgbClr val="444444"/>
                          </a:solidFill>
                          <a:latin typeface="Microsoft JhengHei UI"/>
                          <a:cs typeface="Microsoft JhengHei UI"/>
                        </a:rPr>
                        <a:t>共有</a:t>
                      </a:r>
                      <a:r>
                        <a:rPr sz="1700" b="1" dirty="0">
                          <a:solidFill>
                            <a:srgbClr val="444444"/>
                          </a:solidFill>
                          <a:latin typeface="Arial"/>
                          <a:cs typeface="Arial"/>
                        </a:rPr>
                        <a:t>2</a:t>
                      </a:r>
                      <a:r>
                        <a:rPr sz="1700" b="1" dirty="0">
                          <a:solidFill>
                            <a:srgbClr val="444444"/>
                          </a:solidFill>
                          <a:latin typeface="Microsoft JhengHei UI"/>
                          <a:cs typeface="Microsoft JhengHei UI"/>
                        </a:rPr>
                        <a:t>个周期</a:t>
                      </a:r>
                      <a:endParaRPr sz="1700">
                        <a:latin typeface="Microsoft JhengHei UI"/>
                        <a:cs typeface="Microsoft JhengHei UI"/>
                      </a:endParaRPr>
                    </a:p>
                  </a:txBody>
                  <a:tcPr marL="0" marR="0" marT="1905" marB="0">
                    <a:lnL w="28575">
                      <a:solidFill>
                        <a:srgbClr val="DDDDDD"/>
                      </a:solidFill>
                      <a:prstDash val="solid"/>
                    </a:lnL>
                    <a:lnR w="12700">
                      <a:solidFill>
                        <a:srgbClr val="DDDDDD"/>
                      </a:solidFill>
                      <a:prstDash val="solid"/>
                    </a:lnR>
                    <a:solidFill>
                      <a:srgbClr val="E8E9E8"/>
                    </a:solidFill>
                  </a:tcPr>
                </a:tc>
                <a:tc>
                  <a:txBody>
                    <a:bodyPr/>
                    <a:lstStyle/>
                    <a:p>
                      <a:pPr algn="ctr">
                        <a:lnSpc>
                          <a:spcPct val="100000"/>
                        </a:lnSpc>
                        <a:spcBef>
                          <a:spcPts val="215"/>
                        </a:spcBef>
                      </a:pPr>
                      <a:r>
                        <a:rPr sz="1400" b="1" spc="100" dirty="0">
                          <a:solidFill>
                            <a:srgbClr val="444444"/>
                          </a:solidFill>
                          <a:latin typeface="Arial"/>
                          <a:cs typeface="Arial"/>
                        </a:rPr>
                        <a:t>-</a:t>
                      </a:r>
                      <a:r>
                        <a:rPr sz="1400" b="1" spc="-10" dirty="0">
                          <a:solidFill>
                            <a:srgbClr val="444444"/>
                          </a:solidFill>
                          <a:latin typeface="Arial"/>
                          <a:cs typeface="Arial"/>
                        </a:rPr>
                        <a:t> </a:t>
                      </a:r>
                      <a:r>
                        <a:rPr sz="1400" b="1" spc="-280" dirty="0">
                          <a:solidFill>
                            <a:srgbClr val="444444"/>
                          </a:solidFill>
                          <a:latin typeface="Microsoft JhengHei UI"/>
                          <a:cs typeface="Microsoft JhengHei UI"/>
                        </a:rPr>
                        <a:t>第⼀一周期</a:t>
                      </a:r>
                      <a:r>
                        <a:rPr sz="1400" b="1" spc="-35" dirty="0">
                          <a:solidFill>
                            <a:srgbClr val="444444"/>
                          </a:solidFill>
                          <a:latin typeface="Arial"/>
                          <a:cs typeface="Arial"/>
                        </a:rPr>
                        <a:t>(6–8</a:t>
                      </a:r>
                      <a:r>
                        <a:rPr sz="1400" b="1" spc="-10" dirty="0">
                          <a:solidFill>
                            <a:srgbClr val="444444"/>
                          </a:solidFill>
                          <a:latin typeface="Arial"/>
                          <a:cs typeface="Arial"/>
                        </a:rPr>
                        <a:t> </a:t>
                      </a:r>
                      <a:r>
                        <a:rPr sz="1400" b="1" dirty="0">
                          <a:solidFill>
                            <a:srgbClr val="444444"/>
                          </a:solidFill>
                          <a:latin typeface="Microsoft JhengHei UI"/>
                          <a:cs typeface="Microsoft JhengHei UI"/>
                        </a:rPr>
                        <a:t>岁</a:t>
                      </a:r>
                      <a:r>
                        <a:rPr sz="1400" b="1" spc="-55" dirty="0">
                          <a:solidFill>
                            <a:srgbClr val="444444"/>
                          </a:solidFill>
                          <a:latin typeface="Arial"/>
                          <a:cs typeface="Arial"/>
                        </a:rPr>
                        <a:t>)</a:t>
                      </a:r>
                      <a:endParaRPr sz="1400">
                        <a:latin typeface="Arial"/>
                        <a:cs typeface="Arial"/>
                      </a:endParaRPr>
                    </a:p>
                  </a:txBody>
                  <a:tcPr marL="0" marR="0" marT="27305" marB="0">
                    <a:lnL w="12700">
                      <a:solidFill>
                        <a:srgbClr val="DDDDDD"/>
                      </a:solidFill>
                      <a:prstDash val="solid"/>
                    </a:lnL>
                    <a:lnR w="28575">
                      <a:solidFill>
                        <a:srgbClr val="DDDDDD"/>
                      </a:solidFill>
                      <a:prstDash val="solid"/>
                    </a:lnR>
                  </a:tcPr>
                </a:tc>
                <a:tc vMerge="1">
                  <a:txBody>
                    <a:bodyPr/>
                    <a:lstStyle/>
                    <a:p>
                      <a:endParaRPr/>
                    </a:p>
                  </a:txBody>
                  <a:tcPr marL="0" marR="0" marT="80010" marB="0">
                    <a:lnL w="28575">
                      <a:solidFill>
                        <a:srgbClr val="DDDDDD"/>
                      </a:solidFill>
                      <a:prstDash val="solid"/>
                    </a:lnL>
                    <a:lnR w="28575">
                      <a:solidFill>
                        <a:srgbClr val="DDDDDD"/>
                      </a:solidFill>
                      <a:prstDash val="solid"/>
                    </a:lnR>
                    <a:lnT w="28575">
                      <a:solidFill>
                        <a:srgbClr val="DDDDDD"/>
                      </a:solidFill>
                      <a:prstDash val="solid"/>
                    </a:lnT>
                    <a:lnB w="12700">
                      <a:solidFill>
                        <a:srgbClr val="DDDDDD"/>
                      </a:solidFill>
                      <a:prstDash val="solid"/>
                    </a:lnB>
                  </a:tcPr>
                </a:tc>
                <a:tc>
                  <a:txBody>
                    <a:bodyPr/>
                    <a:lstStyle/>
                    <a:p>
                      <a:pPr>
                        <a:lnSpc>
                          <a:spcPct val="100000"/>
                        </a:lnSpc>
                      </a:pPr>
                      <a:endParaRPr sz="1800">
                        <a:latin typeface="Times New Roman"/>
                        <a:cs typeface="Times New Roman"/>
                      </a:endParaRPr>
                    </a:p>
                  </a:txBody>
                  <a:tcPr marL="0" marR="0" marT="0" marB="0">
                    <a:lnL w="28575">
                      <a:solidFill>
                        <a:srgbClr val="DDDDDD"/>
                      </a:solidFill>
                      <a:prstDash val="solid"/>
                    </a:lnL>
                    <a:lnR w="28575">
                      <a:solidFill>
                        <a:srgbClr val="DDDDDD"/>
                      </a:solidFill>
                      <a:prstDash val="solid"/>
                    </a:lnR>
                  </a:tcPr>
                </a:tc>
                <a:tc>
                  <a:txBody>
                    <a:bodyPr/>
                    <a:lstStyle/>
                    <a:p>
                      <a:pPr>
                        <a:lnSpc>
                          <a:spcPct val="100000"/>
                        </a:lnSpc>
                      </a:pPr>
                      <a:endParaRPr sz="1800">
                        <a:latin typeface="Times New Roman"/>
                        <a:cs typeface="Times New Roman"/>
                      </a:endParaRPr>
                    </a:p>
                  </a:txBody>
                  <a:tcPr marL="0" marR="0" marT="0" marB="0">
                    <a:lnL w="28575">
                      <a:solidFill>
                        <a:srgbClr val="DDDDDD"/>
                      </a:solidFill>
                      <a:prstDash val="solid"/>
                    </a:lnL>
                    <a:lnR w="12700">
                      <a:solidFill>
                        <a:srgbClr val="DDDDDD"/>
                      </a:solidFill>
                      <a:prstDash val="solid"/>
                    </a:lnR>
                  </a:tcPr>
                </a:tc>
              </a:tr>
              <a:tr h="2120900">
                <a:tc>
                  <a:txBody>
                    <a:bodyPr/>
                    <a:lstStyle/>
                    <a:p>
                      <a:pPr marL="63500">
                        <a:lnSpc>
                          <a:spcPct val="100000"/>
                        </a:lnSpc>
                        <a:spcBef>
                          <a:spcPts val="130"/>
                        </a:spcBef>
                      </a:pPr>
                      <a:r>
                        <a:rPr sz="1700" b="1" spc="-425" dirty="0">
                          <a:solidFill>
                            <a:srgbClr val="444444"/>
                          </a:solidFill>
                          <a:latin typeface="Microsoft JhengHei UI"/>
                          <a:cs typeface="Microsoft JhengHei UI"/>
                        </a:rPr>
                        <a:t>幼⼉儿园</a:t>
                      </a:r>
                      <a:r>
                        <a:rPr sz="1700" b="1" spc="-10" dirty="0">
                          <a:solidFill>
                            <a:srgbClr val="444444"/>
                          </a:solidFill>
                          <a:latin typeface="Arial"/>
                          <a:cs typeface="Arial"/>
                        </a:rPr>
                        <a:t>(Guarterías</a:t>
                      </a:r>
                      <a:r>
                        <a:rPr sz="1700" b="1" spc="-25" dirty="0">
                          <a:solidFill>
                            <a:srgbClr val="444444"/>
                          </a:solidFill>
                          <a:latin typeface="Arial"/>
                          <a:cs typeface="Arial"/>
                        </a:rPr>
                        <a:t> </a:t>
                      </a:r>
                      <a:r>
                        <a:rPr sz="1700" b="1" dirty="0">
                          <a:solidFill>
                            <a:srgbClr val="444444"/>
                          </a:solidFill>
                          <a:latin typeface="Arial"/>
                          <a:cs typeface="Arial"/>
                        </a:rPr>
                        <a:t>o</a:t>
                      </a:r>
                      <a:endParaRPr sz="1700">
                        <a:latin typeface="Arial"/>
                        <a:cs typeface="Arial"/>
                      </a:endParaRPr>
                    </a:p>
                    <a:p>
                      <a:pPr marL="63500" marR="71755">
                        <a:lnSpc>
                          <a:spcPct val="112700"/>
                        </a:lnSpc>
                      </a:pPr>
                      <a:r>
                        <a:rPr sz="1700" b="1" spc="-10" dirty="0">
                          <a:solidFill>
                            <a:srgbClr val="444444"/>
                          </a:solidFill>
                          <a:latin typeface="Arial"/>
                          <a:cs typeface="Arial"/>
                        </a:rPr>
                        <a:t>Escuelas</a:t>
                      </a:r>
                      <a:r>
                        <a:rPr sz="1700" b="1" spc="-85" dirty="0">
                          <a:solidFill>
                            <a:srgbClr val="444444"/>
                          </a:solidFill>
                          <a:latin typeface="Arial"/>
                          <a:cs typeface="Arial"/>
                        </a:rPr>
                        <a:t> </a:t>
                      </a:r>
                      <a:r>
                        <a:rPr sz="1700" b="1" spc="-10" dirty="0">
                          <a:solidFill>
                            <a:srgbClr val="444444"/>
                          </a:solidFill>
                          <a:latin typeface="Arial"/>
                          <a:cs typeface="Arial"/>
                        </a:rPr>
                        <a:t>Infantiles) </a:t>
                      </a:r>
                      <a:r>
                        <a:rPr sz="1700" b="1" dirty="0">
                          <a:solidFill>
                            <a:srgbClr val="444444"/>
                          </a:solidFill>
                          <a:latin typeface="Arial"/>
                          <a:cs typeface="Arial"/>
                        </a:rPr>
                        <a:t> </a:t>
                      </a:r>
                      <a:r>
                        <a:rPr sz="1700" b="1" spc="15" dirty="0">
                          <a:solidFill>
                            <a:srgbClr val="444444"/>
                          </a:solidFill>
                          <a:latin typeface="Arial"/>
                          <a:cs typeface="Arial"/>
                        </a:rPr>
                        <a:t>(0-3</a:t>
                      </a:r>
                      <a:r>
                        <a:rPr sz="1700" b="1" spc="-5" dirty="0">
                          <a:solidFill>
                            <a:srgbClr val="444444"/>
                          </a:solidFill>
                          <a:latin typeface="Arial"/>
                          <a:cs typeface="Arial"/>
                        </a:rPr>
                        <a:t> </a:t>
                      </a:r>
                      <a:r>
                        <a:rPr sz="1700" b="1" dirty="0">
                          <a:solidFill>
                            <a:srgbClr val="444444"/>
                          </a:solidFill>
                          <a:latin typeface="Microsoft JhengHei UI"/>
                          <a:cs typeface="Microsoft JhengHei UI"/>
                        </a:rPr>
                        <a:t>岁</a:t>
                      </a:r>
                      <a:r>
                        <a:rPr sz="1700" b="1" spc="-65" dirty="0">
                          <a:solidFill>
                            <a:srgbClr val="444444"/>
                          </a:solidFill>
                          <a:latin typeface="Arial"/>
                          <a:cs typeface="Arial"/>
                        </a:rPr>
                        <a:t>)</a:t>
                      </a:r>
                      <a:endParaRPr sz="1700">
                        <a:latin typeface="Arial"/>
                        <a:cs typeface="Arial"/>
                      </a:endParaRPr>
                    </a:p>
                    <a:p>
                      <a:pPr marL="63500">
                        <a:lnSpc>
                          <a:spcPct val="100000"/>
                        </a:lnSpc>
                        <a:spcBef>
                          <a:spcPts val="360"/>
                        </a:spcBef>
                      </a:pPr>
                      <a:r>
                        <a:rPr sz="1700" b="1" spc="-170" dirty="0">
                          <a:solidFill>
                            <a:srgbClr val="444444"/>
                          </a:solidFill>
                          <a:latin typeface="Microsoft JhengHei UI"/>
                          <a:cs typeface="Microsoft JhengHei UI"/>
                        </a:rPr>
                        <a:t>公⽴立学前教育班，公</a:t>
                      </a:r>
                      <a:endParaRPr sz="1700">
                        <a:latin typeface="Microsoft JhengHei UI"/>
                        <a:cs typeface="Microsoft JhengHei UI"/>
                      </a:endParaRPr>
                    </a:p>
                    <a:p>
                      <a:pPr marL="63500">
                        <a:lnSpc>
                          <a:spcPct val="100000"/>
                        </a:lnSpc>
                        <a:spcBef>
                          <a:spcPts val="360"/>
                        </a:spcBef>
                      </a:pPr>
                      <a:r>
                        <a:rPr sz="1700" b="1" spc="-285" dirty="0">
                          <a:solidFill>
                            <a:srgbClr val="444444"/>
                          </a:solidFill>
                          <a:latin typeface="Microsoft JhengHei UI"/>
                          <a:cs typeface="Microsoft JhengHei UI"/>
                        </a:rPr>
                        <a:t>⽴立及免费教</a:t>
                      </a:r>
                      <a:endParaRPr sz="1700">
                        <a:latin typeface="Microsoft JhengHei UI"/>
                        <a:cs typeface="Microsoft JhengHei UI"/>
                      </a:endParaRPr>
                    </a:p>
                    <a:p>
                      <a:pPr marL="63500" marR="290195">
                        <a:lnSpc>
                          <a:spcPts val="2500"/>
                        </a:lnSpc>
                        <a:spcBef>
                          <a:spcPts val="60"/>
                        </a:spcBef>
                      </a:pPr>
                      <a:r>
                        <a:rPr sz="1700" b="1" spc="-5" dirty="0">
                          <a:solidFill>
                            <a:srgbClr val="444444"/>
                          </a:solidFill>
                          <a:latin typeface="Microsoft JhengHei UI"/>
                          <a:cs typeface="Microsoft JhengHei UI"/>
                        </a:rPr>
                        <a:t>（</a:t>
                      </a:r>
                      <a:r>
                        <a:rPr sz="1700" b="1" spc="-5" dirty="0">
                          <a:solidFill>
                            <a:srgbClr val="444444"/>
                          </a:solidFill>
                          <a:latin typeface="Arial"/>
                          <a:cs typeface="Arial"/>
                        </a:rPr>
                        <a:t>Educación  </a:t>
                      </a:r>
                      <a:r>
                        <a:rPr sz="1700" b="1" dirty="0">
                          <a:solidFill>
                            <a:srgbClr val="444444"/>
                          </a:solidFill>
                          <a:latin typeface="Arial"/>
                          <a:cs typeface="Arial"/>
                        </a:rPr>
                        <a:t>Preescolar</a:t>
                      </a:r>
                      <a:r>
                        <a:rPr sz="1700" b="1" spc="-70" dirty="0">
                          <a:solidFill>
                            <a:srgbClr val="444444"/>
                          </a:solidFill>
                          <a:latin typeface="Arial"/>
                          <a:cs typeface="Arial"/>
                        </a:rPr>
                        <a:t> </a:t>
                      </a:r>
                      <a:r>
                        <a:rPr sz="1700" b="1" spc="10" dirty="0">
                          <a:solidFill>
                            <a:srgbClr val="444444"/>
                          </a:solidFill>
                          <a:latin typeface="Microsoft JhengHei UI"/>
                          <a:cs typeface="Microsoft JhengHei UI"/>
                        </a:rPr>
                        <a:t>）</a:t>
                      </a:r>
                      <a:r>
                        <a:rPr sz="1700" b="1" spc="10" dirty="0">
                          <a:solidFill>
                            <a:srgbClr val="444444"/>
                          </a:solidFill>
                          <a:latin typeface="Arial"/>
                          <a:cs typeface="Arial"/>
                        </a:rPr>
                        <a:t>(3-6</a:t>
                      </a:r>
                      <a:endParaRPr sz="1700">
                        <a:latin typeface="Arial"/>
                        <a:cs typeface="Arial"/>
                      </a:endParaRPr>
                    </a:p>
                  </a:txBody>
                  <a:tcPr marL="0" marR="0" marT="16510" marB="0">
                    <a:lnL w="28575">
                      <a:solidFill>
                        <a:srgbClr val="DDDDDD"/>
                      </a:solidFill>
                      <a:prstDash val="solid"/>
                    </a:lnL>
                    <a:lnR w="12700">
                      <a:solidFill>
                        <a:srgbClr val="DDDDDD"/>
                      </a:solidFill>
                      <a:prstDash val="solid"/>
                    </a:lnR>
                    <a:solidFill>
                      <a:srgbClr val="E8E9E8"/>
                    </a:solidFill>
                  </a:tcPr>
                </a:tc>
                <a:tc>
                  <a:txBody>
                    <a:bodyPr/>
                    <a:lstStyle/>
                    <a:p>
                      <a:pPr>
                        <a:lnSpc>
                          <a:spcPct val="100000"/>
                        </a:lnSpc>
                        <a:spcBef>
                          <a:spcPts val="5"/>
                        </a:spcBef>
                      </a:pPr>
                      <a:endParaRPr sz="1500">
                        <a:latin typeface="Times New Roman"/>
                        <a:cs typeface="Times New Roman"/>
                      </a:endParaRPr>
                    </a:p>
                    <a:p>
                      <a:pPr algn="ctr">
                        <a:lnSpc>
                          <a:spcPct val="100000"/>
                        </a:lnSpc>
                      </a:pPr>
                      <a:r>
                        <a:rPr sz="1400" b="1" dirty="0">
                          <a:solidFill>
                            <a:srgbClr val="444444"/>
                          </a:solidFill>
                          <a:latin typeface="Microsoft JhengHei UI"/>
                          <a:cs typeface="Microsoft JhengHei UI"/>
                        </a:rPr>
                        <a:t>⼩小学⼀一年年级</a:t>
                      </a:r>
                      <a:endParaRPr sz="1400">
                        <a:latin typeface="Microsoft JhengHei UI"/>
                        <a:cs typeface="Microsoft JhengHei UI"/>
                      </a:endParaRPr>
                    </a:p>
                    <a:p>
                      <a:pPr algn="ctr">
                        <a:lnSpc>
                          <a:spcPct val="100000"/>
                        </a:lnSpc>
                        <a:spcBef>
                          <a:spcPts val="320"/>
                        </a:spcBef>
                      </a:pPr>
                      <a:r>
                        <a:rPr sz="1400" b="1" dirty="0">
                          <a:solidFill>
                            <a:srgbClr val="444444"/>
                          </a:solidFill>
                          <a:latin typeface="Microsoft JhengHei UI"/>
                          <a:cs typeface="Microsoft JhengHei UI"/>
                        </a:rPr>
                        <a:t>⼩小学⼆二年年级</a:t>
                      </a:r>
                      <a:endParaRPr sz="1400">
                        <a:latin typeface="Microsoft JhengHei UI"/>
                        <a:cs typeface="Microsoft JhengHei UI"/>
                      </a:endParaRPr>
                    </a:p>
                    <a:p>
                      <a:pPr algn="ctr">
                        <a:lnSpc>
                          <a:spcPct val="100000"/>
                        </a:lnSpc>
                        <a:spcBef>
                          <a:spcPts val="320"/>
                        </a:spcBef>
                      </a:pPr>
                      <a:r>
                        <a:rPr sz="1400" b="1" spc="100" dirty="0">
                          <a:solidFill>
                            <a:srgbClr val="444444"/>
                          </a:solidFill>
                          <a:latin typeface="Arial"/>
                          <a:cs typeface="Arial"/>
                        </a:rPr>
                        <a:t>-</a:t>
                      </a:r>
                      <a:r>
                        <a:rPr sz="1400" b="1" spc="-10" dirty="0">
                          <a:solidFill>
                            <a:srgbClr val="444444"/>
                          </a:solidFill>
                          <a:latin typeface="Arial"/>
                          <a:cs typeface="Arial"/>
                        </a:rPr>
                        <a:t> </a:t>
                      </a:r>
                      <a:r>
                        <a:rPr sz="1400" b="1" spc="-280" dirty="0">
                          <a:solidFill>
                            <a:srgbClr val="444444"/>
                          </a:solidFill>
                          <a:latin typeface="Microsoft JhengHei UI"/>
                          <a:cs typeface="Microsoft JhengHei UI"/>
                        </a:rPr>
                        <a:t>第⼆二周期</a:t>
                      </a:r>
                      <a:r>
                        <a:rPr sz="1400" b="1" spc="-30" dirty="0">
                          <a:solidFill>
                            <a:srgbClr val="444444"/>
                          </a:solidFill>
                          <a:latin typeface="Arial"/>
                          <a:cs typeface="Arial"/>
                        </a:rPr>
                        <a:t>(8–10</a:t>
                      </a:r>
                      <a:r>
                        <a:rPr sz="1400" b="1" dirty="0">
                          <a:solidFill>
                            <a:srgbClr val="444444"/>
                          </a:solidFill>
                          <a:latin typeface="Microsoft JhengHei UI"/>
                          <a:cs typeface="Microsoft JhengHei UI"/>
                        </a:rPr>
                        <a:t>岁</a:t>
                      </a:r>
                      <a:r>
                        <a:rPr sz="1400" b="1" spc="-55" dirty="0">
                          <a:solidFill>
                            <a:srgbClr val="444444"/>
                          </a:solidFill>
                          <a:latin typeface="Arial"/>
                          <a:cs typeface="Arial"/>
                        </a:rPr>
                        <a:t>)</a:t>
                      </a:r>
                      <a:endParaRPr sz="1400">
                        <a:latin typeface="Arial"/>
                        <a:cs typeface="Arial"/>
                      </a:endParaRPr>
                    </a:p>
                    <a:p>
                      <a:pPr>
                        <a:lnSpc>
                          <a:spcPct val="100000"/>
                        </a:lnSpc>
                        <a:spcBef>
                          <a:spcPts val="5"/>
                        </a:spcBef>
                      </a:pPr>
                      <a:endParaRPr sz="1750">
                        <a:latin typeface="Times New Roman"/>
                        <a:cs typeface="Times New Roman"/>
                      </a:endParaRPr>
                    </a:p>
                    <a:p>
                      <a:pPr algn="ctr">
                        <a:lnSpc>
                          <a:spcPct val="100000"/>
                        </a:lnSpc>
                        <a:spcBef>
                          <a:spcPts val="5"/>
                        </a:spcBef>
                      </a:pPr>
                      <a:r>
                        <a:rPr sz="1400" b="1" dirty="0">
                          <a:solidFill>
                            <a:srgbClr val="444444"/>
                          </a:solidFill>
                          <a:latin typeface="Microsoft JhengHei UI"/>
                          <a:cs typeface="Microsoft JhengHei UI"/>
                        </a:rPr>
                        <a:t>⼩小学三年年级</a:t>
                      </a:r>
                      <a:endParaRPr sz="1400">
                        <a:latin typeface="Microsoft JhengHei UI"/>
                        <a:cs typeface="Microsoft JhengHei UI"/>
                      </a:endParaRPr>
                    </a:p>
                    <a:p>
                      <a:pPr algn="ctr">
                        <a:lnSpc>
                          <a:spcPct val="100000"/>
                        </a:lnSpc>
                        <a:spcBef>
                          <a:spcPts val="320"/>
                        </a:spcBef>
                      </a:pPr>
                      <a:r>
                        <a:rPr sz="1400" b="1" dirty="0">
                          <a:solidFill>
                            <a:srgbClr val="444444"/>
                          </a:solidFill>
                          <a:latin typeface="Microsoft JhengHei UI"/>
                          <a:cs typeface="Microsoft JhengHei UI"/>
                        </a:rPr>
                        <a:t>⼩小学四年年级</a:t>
                      </a:r>
                      <a:endParaRPr sz="1400">
                        <a:latin typeface="Microsoft JhengHei UI"/>
                        <a:cs typeface="Microsoft JhengHei UI"/>
                      </a:endParaRPr>
                    </a:p>
                    <a:p>
                      <a:pPr algn="ctr">
                        <a:lnSpc>
                          <a:spcPct val="100000"/>
                        </a:lnSpc>
                        <a:spcBef>
                          <a:spcPts val="320"/>
                        </a:spcBef>
                      </a:pPr>
                      <a:r>
                        <a:rPr sz="1400" b="1" spc="100" dirty="0">
                          <a:solidFill>
                            <a:srgbClr val="444444"/>
                          </a:solidFill>
                          <a:latin typeface="Arial"/>
                          <a:cs typeface="Arial"/>
                        </a:rPr>
                        <a:t>-</a:t>
                      </a:r>
                      <a:r>
                        <a:rPr sz="1400" b="1" spc="-15" dirty="0">
                          <a:solidFill>
                            <a:srgbClr val="444444"/>
                          </a:solidFill>
                          <a:latin typeface="Arial"/>
                          <a:cs typeface="Arial"/>
                        </a:rPr>
                        <a:t> </a:t>
                      </a:r>
                      <a:r>
                        <a:rPr sz="1400" b="1" dirty="0">
                          <a:solidFill>
                            <a:srgbClr val="444444"/>
                          </a:solidFill>
                          <a:latin typeface="Microsoft JhengHei UI"/>
                          <a:cs typeface="Microsoft JhengHei UI"/>
                        </a:rPr>
                        <a:t>第三周期</a:t>
                      </a:r>
                      <a:r>
                        <a:rPr sz="1400" b="1" spc="25" dirty="0">
                          <a:solidFill>
                            <a:srgbClr val="444444"/>
                          </a:solidFill>
                          <a:latin typeface="Microsoft JhengHei UI"/>
                          <a:cs typeface="Microsoft JhengHei UI"/>
                        </a:rPr>
                        <a:t> </a:t>
                      </a:r>
                      <a:r>
                        <a:rPr sz="1400" b="1" spc="-25" dirty="0">
                          <a:solidFill>
                            <a:srgbClr val="444444"/>
                          </a:solidFill>
                          <a:latin typeface="Arial"/>
                          <a:cs typeface="Arial"/>
                        </a:rPr>
                        <a:t>(10–12</a:t>
                      </a:r>
                      <a:r>
                        <a:rPr sz="1400" b="1" dirty="0">
                          <a:solidFill>
                            <a:srgbClr val="444444"/>
                          </a:solidFill>
                          <a:latin typeface="Microsoft JhengHei UI"/>
                          <a:cs typeface="Microsoft JhengHei UI"/>
                        </a:rPr>
                        <a:t>岁</a:t>
                      </a:r>
                      <a:r>
                        <a:rPr sz="1400" b="1" spc="-55" dirty="0">
                          <a:solidFill>
                            <a:srgbClr val="444444"/>
                          </a:solidFill>
                          <a:latin typeface="Arial"/>
                          <a:cs typeface="Arial"/>
                        </a:rPr>
                        <a:t>)</a:t>
                      </a:r>
                      <a:endParaRPr sz="1400">
                        <a:latin typeface="Arial"/>
                        <a:cs typeface="Arial"/>
                      </a:endParaRPr>
                    </a:p>
                  </a:txBody>
                  <a:tcPr marL="0" marR="0" marT="635" marB="0">
                    <a:lnL w="12700">
                      <a:solidFill>
                        <a:srgbClr val="DDDDDD"/>
                      </a:solidFill>
                      <a:prstDash val="solid"/>
                    </a:lnL>
                    <a:lnR w="28575">
                      <a:solidFill>
                        <a:srgbClr val="DDDDDD"/>
                      </a:solidFill>
                      <a:prstDash val="solid"/>
                    </a:lnR>
                  </a:tcPr>
                </a:tc>
                <a:tc vMerge="1">
                  <a:txBody>
                    <a:bodyPr/>
                    <a:lstStyle/>
                    <a:p>
                      <a:endParaRPr/>
                    </a:p>
                  </a:txBody>
                  <a:tcPr marL="0" marR="0" marT="80010" marB="0">
                    <a:lnL w="28575">
                      <a:solidFill>
                        <a:srgbClr val="DDDDDD"/>
                      </a:solidFill>
                      <a:prstDash val="solid"/>
                    </a:lnL>
                    <a:lnR w="28575">
                      <a:solidFill>
                        <a:srgbClr val="DDDDDD"/>
                      </a:solidFill>
                      <a:prstDash val="solid"/>
                    </a:lnR>
                    <a:lnT w="28575">
                      <a:solidFill>
                        <a:srgbClr val="DDDDDD"/>
                      </a:solidFill>
                      <a:prstDash val="solid"/>
                    </a:lnT>
                    <a:lnB w="12700">
                      <a:solidFill>
                        <a:srgbClr val="DDDDDD"/>
                      </a:solidFill>
                      <a:prstDash val="solid"/>
                    </a:lnB>
                  </a:tcPr>
                </a:tc>
                <a:tc>
                  <a:txBody>
                    <a:bodyPr/>
                    <a:lstStyle/>
                    <a:p>
                      <a:pPr algn="ctr">
                        <a:lnSpc>
                          <a:spcPct val="100000"/>
                        </a:lnSpc>
                        <a:spcBef>
                          <a:spcPts val="2030"/>
                        </a:spcBef>
                      </a:pPr>
                      <a:r>
                        <a:rPr sz="1900" b="1" dirty="0">
                          <a:solidFill>
                            <a:srgbClr val="444444"/>
                          </a:solidFill>
                          <a:latin typeface="Microsoft JhengHei UI"/>
                          <a:cs typeface="Microsoft JhengHei UI"/>
                        </a:rPr>
                        <a:t>共有</a:t>
                      </a:r>
                      <a:r>
                        <a:rPr sz="1900" b="1" spc="-5" dirty="0">
                          <a:solidFill>
                            <a:srgbClr val="444444"/>
                          </a:solidFill>
                          <a:latin typeface="Arial"/>
                          <a:cs typeface="Arial"/>
                        </a:rPr>
                        <a:t>1</a:t>
                      </a:r>
                      <a:r>
                        <a:rPr sz="1900" b="1" dirty="0">
                          <a:solidFill>
                            <a:srgbClr val="444444"/>
                          </a:solidFill>
                          <a:latin typeface="Microsoft JhengHei UI"/>
                          <a:cs typeface="Microsoft JhengHei UI"/>
                        </a:rPr>
                        <a:t>个周期</a:t>
                      </a:r>
                      <a:endParaRPr sz="1900">
                        <a:latin typeface="Microsoft JhengHei UI"/>
                        <a:cs typeface="Microsoft JhengHei UI"/>
                      </a:endParaRPr>
                    </a:p>
                    <a:p>
                      <a:pPr marL="12065" algn="ctr">
                        <a:lnSpc>
                          <a:spcPct val="100000"/>
                        </a:lnSpc>
                        <a:spcBef>
                          <a:spcPts val="420"/>
                        </a:spcBef>
                      </a:pPr>
                      <a:r>
                        <a:rPr sz="1900" b="1" spc="10" dirty="0">
                          <a:solidFill>
                            <a:srgbClr val="444444"/>
                          </a:solidFill>
                          <a:latin typeface="Arial"/>
                          <a:cs typeface="Arial"/>
                        </a:rPr>
                        <a:t>(16-18</a:t>
                      </a:r>
                      <a:r>
                        <a:rPr sz="1900" b="1" spc="-90" dirty="0">
                          <a:solidFill>
                            <a:srgbClr val="444444"/>
                          </a:solidFill>
                          <a:latin typeface="Arial"/>
                          <a:cs typeface="Arial"/>
                        </a:rPr>
                        <a:t> </a:t>
                      </a:r>
                      <a:r>
                        <a:rPr sz="1900" b="1" dirty="0">
                          <a:solidFill>
                            <a:srgbClr val="444444"/>
                          </a:solidFill>
                          <a:latin typeface="Microsoft JhengHei UI"/>
                          <a:cs typeface="Microsoft JhengHei UI"/>
                        </a:rPr>
                        <a:t>岁</a:t>
                      </a:r>
                      <a:r>
                        <a:rPr sz="1900" b="1" spc="-90" dirty="0">
                          <a:solidFill>
                            <a:srgbClr val="444444"/>
                          </a:solidFill>
                          <a:latin typeface="Arial"/>
                          <a:cs typeface="Arial"/>
                        </a:rPr>
                        <a:t>):</a:t>
                      </a:r>
                      <a:endParaRPr sz="1900">
                        <a:latin typeface="Arial"/>
                        <a:cs typeface="Arial"/>
                      </a:endParaRPr>
                    </a:p>
                    <a:p>
                      <a:pPr>
                        <a:lnSpc>
                          <a:spcPct val="100000"/>
                        </a:lnSpc>
                        <a:spcBef>
                          <a:spcPts val="15"/>
                        </a:spcBef>
                      </a:pPr>
                      <a:endParaRPr sz="2350">
                        <a:latin typeface="Times New Roman"/>
                        <a:cs typeface="Times New Roman"/>
                      </a:endParaRPr>
                    </a:p>
                    <a:p>
                      <a:pPr marR="2540" algn="ctr">
                        <a:lnSpc>
                          <a:spcPct val="100000"/>
                        </a:lnSpc>
                        <a:spcBef>
                          <a:spcPts val="5"/>
                        </a:spcBef>
                      </a:pPr>
                      <a:r>
                        <a:rPr sz="1900" b="1" dirty="0">
                          <a:solidFill>
                            <a:srgbClr val="444444"/>
                          </a:solidFill>
                          <a:latin typeface="Microsoft JhengHei UI"/>
                          <a:cs typeface="Microsoft JhengHei UI"/>
                        </a:rPr>
                        <a:t>⾼高中⼀一年年级</a:t>
                      </a:r>
                      <a:endParaRPr sz="1900">
                        <a:latin typeface="Microsoft JhengHei UI"/>
                        <a:cs typeface="Microsoft JhengHei UI"/>
                      </a:endParaRPr>
                    </a:p>
                    <a:p>
                      <a:pPr marR="2540" algn="ctr">
                        <a:lnSpc>
                          <a:spcPct val="100000"/>
                        </a:lnSpc>
                        <a:spcBef>
                          <a:spcPts val="320"/>
                        </a:spcBef>
                      </a:pPr>
                      <a:r>
                        <a:rPr sz="1900" b="1" dirty="0">
                          <a:solidFill>
                            <a:srgbClr val="444444"/>
                          </a:solidFill>
                          <a:latin typeface="Microsoft JhengHei UI"/>
                          <a:cs typeface="Microsoft JhengHei UI"/>
                        </a:rPr>
                        <a:t>⾼高中⼆二年年级</a:t>
                      </a:r>
                      <a:endParaRPr sz="1900">
                        <a:latin typeface="Microsoft JhengHei UI"/>
                        <a:cs typeface="Microsoft JhengHei UI"/>
                      </a:endParaRPr>
                    </a:p>
                  </a:txBody>
                  <a:tcPr marL="0" marR="0" marT="257810" marB="0">
                    <a:lnL w="28575">
                      <a:solidFill>
                        <a:srgbClr val="DDDDDD"/>
                      </a:solidFill>
                      <a:prstDash val="solid"/>
                    </a:lnL>
                    <a:lnR w="28575">
                      <a:solidFill>
                        <a:srgbClr val="DDDDDD"/>
                      </a:solidFill>
                      <a:prstDash val="solid"/>
                    </a:lnR>
                  </a:tcPr>
                </a:tc>
                <a:tc>
                  <a:txBody>
                    <a:bodyPr/>
                    <a:lstStyle/>
                    <a:p>
                      <a:pPr>
                        <a:lnSpc>
                          <a:spcPct val="100000"/>
                        </a:lnSpc>
                      </a:pPr>
                      <a:endParaRPr sz="2900">
                        <a:latin typeface="Times New Roman"/>
                        <a:cs typeface="Times New Roman"/>
                      </a:endParaRPr>
                    </a:p>
                    <a:p>
                      <a:pPr>
                        <a:lnSpc>
                          <a:spcPct val="100000"/>
                        </a:lnSpc>
                        <a:spcBef>
                          <a:spcPts val="30"/>
                        </a:spcBef>
                      </a:pPr>
                      <a:endParaRPr sz="3100">
                        <a:latin typeface="Times New Roman"/>
                        <a:cs typeface="Times New Roman"/>
                      </a:endParaRPr>
                    </a:p>
                    <a:p>
                      <a:pPr algn="ctr">
                        <a:lnSpc>
                          <a:spcPct val="100000"/>
                        </a:lnSpc>
                      </a:pPr>
                      <a:r>
                        <a:rPr sz="2400" b="1" spc="-800" dirty="0">
                          <a:solidFill>
                            <a:srgbClr val="444444"/>
                          </a:solidFill>
                          <a:latin typeface="Microsoft JhengHei UI"/>
                          <a:cs typeface="Microsoft JhengHei UI"/>
                        </a:rPr>
                        <a:t>⼤大学</a:t>
                      </a:r>
                      <a:endParaRPr sz="2400">
                        <a:latin typeface="Microsoft JhengHei UI"/>
                        <a:cs typeface="Microsoft JhengHei UI"/>
                      </a:endParaRPr>
                    </a:p>
                  </a:txBody>
                  <a:tcPr marL="0" marR="0" marT="0" marB="0">
                    <a:lnL w="28575">
                      <a:solidFill>
                        <a:srgbClr val="DDDDDD"/>
                      </a:solidFill>
                      <a:prstDash val="solid"/>
                    </a:lnL>
                    <a:lnR w="12700">
                      <a:solidFill>
                        <a:srgbClr val="DDDDDD"/>
                      </a:solidFill>
                      <a:prstDash val="solid"/>
                    </a:lnR>
                  </a:tcPr>
                </a:tc>
              </a:tr>
              <a:tr h="306520">
                <a:tc>
                  <a:txBody>
                    <a:bodyPr/>
                    <a:lstStyle/>
                    <a:p>
                      <a:pPr marL="63500">
                        <a:lnSpc>
                          <a:spcPct val="100000"/>
                        </a:lnSpc>
                        <a:spcBef>
                          <a:spcPts val="130"/>
                        </a:spcBef>
                      </a:pPr>
                      <a:r>
                        <a:rPr sz="1700" b="1" dirty="0">
                          <a:solidFill>
                            <a:srgbClr val="444444"/>
                          </a:solidFill>
                          <a:latin typeface="Microsoft JhengHei UI"/>
                          <a:cs typeface="Microsoft JhengHei UI"/>
                        </a:rPr>
                        <a:t>岁</a:t>
                      </a:r>
                      <a:r>
                        <a:rPr sz="1700" b="1" spc="-65" dirty="0">
                          <a:solidFill>
                            <a:srgbClr val="444444"/>
                          </a:solidFill>
                          <a:latin typeface="Arial"/>
                          <a:cs typeface="Arial"/>
                        </a:rPr>
                        <a:t>)</a:t>
                      </a:r>
                      <a:endParaRPr sz="1700">
                        <a:latin typeface="Arial"/>
                        <a:cs typeface="Arial"/>
                      </a:endParaRPr>
                    </a:p>
                  </a:txBody>
                  <a:tcPr marL="0" marR="0" marT="16510" marB="0">
                    <a:lnL w="28575">
                      <a:solidFill>
                        <a:srgbClr val="DDDDDD"/>
                      </a:solidFill>
                      <a:prstDash val="solid"/>
                    </a:lnL>
                    <a:lnR w="12700">
                      <a:solidFill>
                        <a:srgbClr val="DDDDDD"/>
                      </a:solidFill>
                      <a:prstDash val="solid"/>
                    </a:lnR>
                    <a:solidFill>
                      <a:srgbClr val="E8E9E8"/>
                    </a:solidFill>
                  </a:tcPr>
                </a:tc>
                <a:tc>
                  <a:txBody>
                    <a:bodyPr/>
                    <a:lstStyle/>
                    <a:p>
                      <a:pPr algn="ctr">
                        <a:lnSpc>
                          <a:spcPct val="100000"/>
                        </a:lnSpc>
                        <a:spcBef>
                          <a:spcPts val="530"/>
                        </a:spcBef>
                      </a:pPr>
                      <a:r>
                        <a:rPr sz="1400" b="1" spc="-400" dirty="0">
                          <a:solidFill>
                            <a:srgbClr val="444444"/>
                          </a:solidFill>
                          <a:latin typeface="Microsoft JhengHei UI"/>
                          <a:cs typeface="Microsoft JhengHei UI"/>
                        </a:rPr>
                        <a:t>⼩小学五年年级</a:t>
                      </a:r>
                      <a:endParaRPr sz="1400">
                        <a:latin typeface="Microsoft JhengHei UI"/>
                        <a:cs typeface="Microsoft JhengHei UI"/>
                      </a:endParaRPr>
                    </a:p>
                  </a:txBody>
                  <a:tcPr marL="0" marR="0" marT="67310" marB="0">
                    <a:lnL w="12700">
                      <a:solidFill>
                        <a:srgbClr val="DDDDDD"/>
                      </a:solidFill>
                      <a:prstDash val="solid"/>
                    </a:lnL>
                    <a:lnR w="28575">
                      <a:solidFill>
                        <a:srgbClr val="DDDDDD"/>
                      </a:solidFill>
                      <a:prstDash val="solid"/>
                    </a:lnR>
                  </a:tcPr>
                </a:tc>
                <a:tc vMerge="1">
                  <a:txBody>
                    <a:bodyPr/>
                    <a:lstStyle/>
                    <a:p>
                      <a:endParaRPr/>
                    </a:p>
                  </a:txBody>
                  <a:tcPr marL="0" marR="0" marT="80010" marB="0">
                    <a:lnL w="28575">
                      <a:solidFill>
                        <a:srgbClr val="DDDDDD"/>
                      </a:solidFill>
                      <a:prstDash val="solid"/>
                    </a:lnL>
                    <a:lnR w="28575">
                      <a:solidFill>
                        <a:srgbClr val="DDDDDD"/>
                      </a:solidFill>
                      <a:prstDash val="solid"/>
                    </a:lnR>
                    <a:lnT w="28575">
                      <a:solidFill>
                        <a:srgbClr val="DDDDDD"/>
                      </a:solidFill>
                      <a:prstDash val="solid"/>
                    </a:lnT>
                    <a:lnB w="12700">
                      <a:solidFill>
                        <a:srgbClr val="DDDDDD"/>
                      </a:solidFill>
                      <a:prstDash val="solid"/>
                    </a:lnB>
                  </a:tcPr>
                </a:tc>
                <a:tc>
                  <a:txBody>
                    <a:bodyPr/>
                    <a:lstStyle/>
                    <a:p>
                      <a:pPr>
                        <a:lnSpc>
                          <a:spcPct val="100000"/>
                        </a:lnSpc>
                      </a:pPr>
                      <a:endParaRPr sz="1800">
                        <a:latin typeface="Times New Roman"/>
                        <a:cs typeface="Times New Roman"/>
                      </a:endParaRPr>
                    </a:p>
                  </a:txBody>
                  <a:tcPr marL="0" marR="0" marT="0" marB="0">
                    <a:lnL w="28575">
                      <a:solidFill>
                        <a:srgbClr val="DDDDDD"/>
                      </a:solidFill>
                      <a:prstDash val="solid"/>
                    </a:lnL>
                    <a:lnR w="28575">
                      <a:solidFill>
                        <a:srgbClr val="DDDDDD"/>
                      </a:solidFill>
                      <a:prstDash val="solid"/>
                    </a:lnR>
                  </a:tcPr>
                </a:tc>
                <a:tc>
                  <a:txBody>
                    <a:bodyPr/>
                    <a:lstStyle/>
                    <a:p>
                      <a:pPr>
                        <a:lnSpc>
                          <a:spcPct val="100000"/>
                        </a:lnSpc>
                      </a:pPr>
                      <a:endParaRPr sz="1800">
                        <a:latin typeface="Times New Roman"/>
                        <a:cs typeface="Times New Roman"/>
                      </a:endParaRPr>
                    </a:p>
                  </a:txBody>
                  <a:tcPr marL="0" marR="0" marT="0" marB="0">
                    <a:lnL w="28575">
                      <a:solidFill>
                        <a:srgbClr val="DDDDDD"/>
                      </a:solidFill>
                      <a:prstDash val="solid"/>
                    </a:lnL>
                    <a:lnR w="12700">
                      <a:solidFill>
                        <a:srgbClr val="DDDDDD"/>
                      </a:solidFill>
                      <a:prstDash val="solid"/>
                    </a:lnR>
                  </a:tcPr>
                </a:tc>
              </a:tr>
              <a:tr h="444351">
                <a:tc>
                  <a:txBody>
                    <a:bodyPr/>
                    <a:lstStyle/>
                    <a:p>
                      <a:pPr>
                        <a:lnSpc>
                          <a:spcPct val="100000"/>
                        </a:lnSpc>
                      </a:pPr>
                      <a:endParaRPr sz="1800">
                        <a:latin typeface="Times New Roman"/>
                        <a:cs typeface="Times New Roman"/>
                      </a:endParaRPr>
                    </a:p>
                  </a:txBody>
                  <a:tcPr marL="0" marR="0" marT="0" marB="0">
                    <a:lnL w="28575">
                      <a:solidFill>
                        <a:srgbClr val="DDDDDD"/>
                      </a:solidFill>
                      <a:prstDash val="solid"/>
                    </a:lnL>
                    <a:lnR w="12700">
                      <a:solidFill>
                        <a:srgbClr val="DDDDDD"/>
                      </a:solidFill>
                      <a:prstDash val="solid"/>
                    </a:lnR>
                    <a:lnB w="28575">
                      <a:solidFill>
                        <a:srgbClr val="DDDDDD"/>
                      </a:solidFill>
                      <a:prstDash val="solid"/>
                    </a:lnB>
                    <a:solidFill>
                      <a:srgbClr val="E8E9E8"/>
                    </a:solidFill>
                  </a:tcPr>
                </a:tc>
                <a:tc>
                  <a:txBody>
                    <a:bodyPr/>
                    <a:lstStyle/>
                    <a:p>
                      <a:pPr algn="ctr">
                        <a:lnSpc>
                          <a:spcPct val="100000"/>
                        </a:lnSpc>
                        <a:spcBef>
                          <a:spcPts val="114"/>
                        </a:spcBef>
                      </a:pPr>
                      <a:r>
                        <a:rPr sz="1400" b="1" spc="-400" dirty="0">
                          <a:solidFill>
                            <a:srgbClr val="444444"/>
                          </a:solidFill>
                          <a:latin typeface="Microsoft JhengHei UI"/>
                          <a:cs typeface="Microsoft JhengHei UI"/>
                        </a:rPr>
                        <a:t>⼩小学六年年级</a:t>
                      </a:r>
                      <a:endParaRPr sz="1400">
                        <a:latin typeface="Microsoft JhengHei UI"/>
                        <a:cs typeface="Microsoft JhengHei UI"/>
                      </a:endParaRPr>
                    </a:p>
                  </a:txBody>
                  <a:tcPr marL="0" marR="0" marT="14604" marB="0">
                    <a:lnL w="12700">
                      <a:solidFill>
                        <a:srgbClr val="DDDDDD"/>
                      </a:solidFill>
                      <a:prstDash val="solid"/>
                    </a:lnL>
                    <a:lnR w="28575">
                      <a:solidFill>
                        <a:srgbClr val="DDDDDD"/>
                      </a:solidFill>
                      <a:prstDash val="solid"/>
                    </a:lnR>
                    <a:lnB w="12700">
                      <a:solidFill>
                        <a:srgbClr val="DDDDDD"/>
                      </a:solidFill>
                      <a:prstDash val="solid"/>
                    </a:lnB>
                  </a:tcPr>
                </a:tc>
                <a:tc vMerge="1">
                  <a:txBody>
                    <a:bodyPr/>
                    <a:lstStyle/>
                    <a:p>
                      <a:endParaRPr/>
                    </a:p>
                  </a:txBody>
                  <a:tcPr marL="0" marR="0" marT="80010" marB="0">
                    <a:lnL w="28575">
                      <a:solidFill>
                        <a:srgbClr val="DDDDDD"/>
                      </a:solidFill>
                      <a:prstDash val="solid"/>
                    </a:lnL>
                    <a:lnR w="28575">
                      <a:solidFill>
                        <a:srgbClr val="DDDDDD"/>
                      </a:solidFill>
                      <a:prstDash val="solid"/>
                    </a:lnR>
                    <a:lnT w="28575">
                      <a:solidFill>
                        <a:srgbClr val="DDDDDD"/>
                      </a:solidFill>
                      <a:prstDash val="solid"/>
                    </a:lnT>
                    <a:lnB w="12700">
                      <a:solidFill>
                        <a:srgbClr val="DDDDDD"/>
                      </a:solidFill>
                      <a:prstDash val="solid"/>
                    </a:lnB>
                  </a:tcPr>
                </a:tc>
                <a:tc>
                  <a:txBody>
                    <a:bodyPr/>
                    <a:lstStyle/>
                    <a:p>
                      <a:pPr>
                        <a:lnSpc>
                          <a:spcPct val="100000"/>
                        </a:lnSpc>
                      </a:pPr>
                      <a:endParaRPr sz="1800">
                        <a:latin typeface="Times New Roman"/>
                        <a:cs typeface="Times New Roman"/>
                      </a:endParaRPr>
                    </a:p>
                  </a:txBody>
                  <a:tcPr marL="0" marR="0" marT="0" marB="0">
                    <a:lnL w="28575">
                      <a:solidFill>
                        <a:srgbClr val="DDDDDD"/>
                      </a:solidFill>
                      <a:prstDash val="solid"/>
                    </a:lnL>
                    <a:lnR w="28575">
                      <a:solidFill>
                        <a:srgbClr val="DDDDDD"/>
                      </a:solidFill>
                      <a:prstDash val="solid"/>
                    </a:lnR>
                    <a:lnB w="12700">
                      <a:solidFill>
                        <a:srgbClr val="DDDDDD"/>
                      </a:solidFill>
                      <a:prstDash val="solid"/>
                    </a:lnB>
                  </a:tcPr>
                </a:tc>
                <a:tc>
                  <a:txBody>
                    <a:bodyPr/>
                    <a:lstStyle/>
                    <a:p>
                      <a:pPr>
                        <a:lnSpc>
                          <a:spcPct val="100000"/>
                        </a:lnSpc>
                      </a:pPr>
                      <a:endParaRPr sz="1800">
                        <a:latin typeface="Times New Roman"/>
                        <a:cs typeface="Times New Roman"/>
                      </a:endParaRPr>
                    </a:p>
                  </a:txBody>
                  <a:tcPr marL="0" marR="0" marT="0" marB="0">
                    <a:lnL w="28575">
                      <a:solidFill>
                        <a:srgbClr val="DDDDDD"/>
                      </a:solidFill>
                      <a:prstDash val="solid"/>
                    </a:lnL>
                    <a:lnR w="12700">
                      <a:solidFill>
                        <a:srgbClr val="DDDDDD"/>
                      </a:solidFill>
                      <a:prstDash val="solid"/>
                    </a:lnR>
                    <a:lnB w="12700">
                      <a:solidFill>
                        <a:srgbClr val="DDDDDD"/>
                      </a:solidFill>
                      <a:prstDash val="soli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066800"/>
            <a:ext cx="3581400" cy="558800"/>
          </a:xfrm>
          <a:prstGeom prst="rect">
            <a:avLst/>
          </a:prstGeom>
        </p:spPr>
        <p:txBody>
          <a:bodyPr vert="horz" wrap="square" lIns="0" tIns="12700" rIns="0" bIns="0" rtlCol="0">
            <a:spAutoFit/>
          </a:bodyPr>
          <a:lstStyle/>
          <a:p>
            <a:pPr marL="12700">
              <a:lnSpc>
                <a:spcPct val="100000"/>
              </a:lnSpc>
              <a:spcBef>
                <a:spcPts val="100"/>
              </a:spcBef>
            </a:pPr>
            <a:r>
              <a:rPr sz="3500" spc="-955" dirty="0"/>
              <a:t>⻄西班⽛牙的社会福利利</a:t>
            </a:r>
            <a:endParaRPr sz="3500"/>
          </a:p>
        </p:txBody>
      </p:sp>
      <p:sp>
        <p:nvSpPr>
          <p:cNvPr id="3" name="object 3"/>
          <p:cNvSpPr txBox="1"/>
          <p:nvPr/>
        </p:nvSpPr>
        <p:spPr>
          <a:xfrm>
            <a:off x="977900" y="2560320"/>
            <a:ext cx="10899140" cy="6832600"/>
          </a:xfrm>
          <a:prstGeom prst="rect">
            <a:avLst/>
          </a:prstGeom>
        </p:spPr>
        <p:txBody>
          <a:bodyPr vert="horz" wrap="square" lIns="0" tIns="68580" rIns="0" bIns="0" rtlCol="0">
            <a:spAutoFit/>
          </a:bodyPr>
          <a:lstStyle/>
          <a:p>
            <a:pPr marL="12700" algn="just">
              <a:lnSpc>
                <a:spcPct val="100000"/>
              </a:lnSpc>
              <a:spcBef>
                <a:spcPts val="540"/>
              </a:spcBef>
            </a:pPr>
            <a:r>
              <a:rPr sz="2300" b="1" dirty="0">
                <a:latin typeface="Microsoft JhengHei UI"/>
                <a:cs typeface="Microsoft JhengHei UI"/>
              </a:rPr>
              <a:t>社会保险：</a:t>
            </a:r>
            <a:endParaRPr sz="2300">
              <a:latin typeface="Microsoft JhengHei UI"/>
              <a:cs typeface="Microsoft JhengHei UI"/>
            </a:endParaRPr>
          </a:p>
          <a:p>
            <a:pPr marL="256540" indent="-243840" algn="just">
              <a:lnSpc>
                <a:spcPct val="100000"/>
              </a:lnSpc>
              <a:spcBef>
                <a:spcPts val="439"/>
              </a:spcBef>
              <a:buSzPct val="95652"/>
              <a:buFont typeface="Arial"/>
              <a:buAutoNum type="arabicPeriod"/>
              <a:tabLst>
                <a:tab pos="257175" algn="l"/>
              </a:tabLst>
            </a:pPr>
            <a:r>
              <a:rPr sz="2300" spc="-330" dirty="0">
                <a:latin typeface="PMingLiU"/>
                <a:cs typeface="PMingLiU"/>
              </a:rPr>
              <a:t>⼀一般社会保险</a:t>
            </a:r>
            <a:r>
              <a:rPr sz="2300" spc="-229" dirty="0">
                <a:latin typeface="PMingLiU"/>
                <a:cs typeface="PMingLiU"/>
              </a:rPr>
              <a:t> </a:t>
            </a:r>
            <a:r>
              <a:rPr sz="2300" spc="-575" dirty="0">
                <a:latin typeface="PMingLiU"/>
                <a:cs typeface="PMingLiU"/>
              </a:rPr>
              <a:t>（主要指医疗、养⽼老老⾦金金等）</a:t>
            </a:r>
            <a:endParaRPr sz="2300">
              <a:latin typeface="PMingLiU"/>
              <a:cs typeface="PMingLiU"/>
            </a:endParaRPr>
          </a:p>
          <a:p>
            <a:pPr marL="337185" indent="-324485" algn="just">
              <a:lnSpc>
                <a:spcPct val="100000"/>
              </a:lnSpc>
              <a:spcBef>
                <a:spcPts val="540"/>
              </a:spcBef>
              <a:buSzPct val="95652"/>
              <a:buFont typeface="Arial"/>
              <a:buAutoNum type="arabicPeriod"/>
              <a:tabLst>
                <a:tab pos="337820" algn="l"/>
              </a:tabLst>
            </a:pPr>
            <a:r>
              <a:rPr sz="2300" spc="-330" dirty="0">
                <a:latin typeface="PMingLiU"/>
                <a:cs typeface="PMingLiU"/>
              </a:rPr>
              <a:t>⼯工伤事故保险</a:t>
            </a:r>
            <a:endParaRPr sz="2300">
              <a:latin typeface="PMingLiU"/>
              <a:cs typeface="PMingLiU"/>
            </a:endParaRPr>
          </a:p>
          <a:p>
            <a:pPr marL="337185" indent="-324485" algn="just">
              <a:lnSpc>
                <a:spcPct val="100000"/>
              </a:lnSpc>
              <a:spcBef>
                <a:spcPts val="540"/>
              </a:spcBef>
              <a:buSzPct val="95652"/>
              <a:buFont typeface="Arial"/>
              <a:buAutoNum type="arabicPeriod"/>
              <a:tabLst>
                <a:tab pos="337820" algn="l"/>
              </a:tabLst>
            </a:pPr>
            <a:r>
              <a:rPr sz="2300" dirty="0">
                <a:latin typeface="PMingLiU"/>
                <a:cs typeface="PMingLiU"/>
              </a:rPr>
              <a:t>失业、培训等保险</a:t>
            </a:r>
            <a:endParaRPr sz="2300">
              <a:latin typeface="PMingLiU"/>
              <a:cs typeface="PMingLiU"/>
            </a:endParaRPr>
          </a:p>
          <a:p>
            <a:pPr>
              <a:lnSpc>
                <a:spcPct val="100000"/>
              </a:lnSpc>
              <a:spcBef>
                <a:spcPts val="20"/>
              </a:spcBef>
            </a:pPr>
            <a:endParaRPr sz="2800">
              <a:latin typeface="Times New Roman"/>
              <a:cs typeface="Times New Roman"/>
            </a:endParaRPr>
          </a:p>
          <a:p>
            <a:pPr marL="12700" algn="just">
              <a:lnSpc>
                <a:spcPct val="100000"/>
              </a:lnSpc>
            </a:pPr>
            <a:r>
              <a:rPr sz="2300" b="1" spc="-290" dirty="0">
                <a:latin typeface="Microsoft JhengHei UI"/>
                <a:cs typeface="Microsoft JhengHei UI"/>
              </a:rPr>
              <a:t>产妇⼉儿童津贴：</a:t>
            </a:r>
            <a:endParaRPr sz="2300">
              <a:latin typeface="Microsoft JhengHei UI"/>
              <a:cs typeface="Microsoft JhengHei UI"/>
            </a:endParaRPr>
          </a:p>
          <a:p>
            <a:pPr marL="12700" marR="134620">
              <a:lnSpc>
                <a:spcPts val="3300"/>
              </a:lnSpc>
              <a:spcBef>
                <a:spcPts val="100"/>
              </a:spcBef>
            </a:pPr>
            <a:r>
              <a:rPr sz="2300" spc="-275" dirty="0">
                <a:latin typeface="PMingLiU"/>
                <a:cs typeface="PMingLiU"/>
              </a:rPr>
              <a:t>在⻄西班⽛牙，对于每个产妇的补贴是</a:t>
            </a:r>
            <a:r>
              <a:rPr sz="2300" spc="-5" dirty="0">
                <a:latin typeface="Arial"/>
                <a:cs typeface="Arial"/>
              </a:rPr>
              <a:t>1200</a:t>
            </a:r>
            <a:r>
              <a:rPr sz="2300" spc="-459" dirty="0">
                <a:latin typeface="PMingLiU"/>
                <a:cs typeface="PMingLiU"/>
              </a:rPr>
              <a:t>欧每年年，⾃自动补发</a:t>
            </a:r>
            <a:r>
              <a:rPr sz="2300" spc="-5" dirty="0">
                <a:latin typeface="Arial"/>
                <a:cs typeface="Arial"/>
              </a:rPr>
              <a:t>3</a:t>
            </a:r>
            <a:r>
              <a:rPr sz="2300" spc="-195" dirty="0">
                <a:latin typeface="PMingLiU"/>
                <a:cs typeface="PMingLiU"/>
              </a:rPr>
              <a:t>年年，前提是产妇有社保的 </a:t>
            </a:r>
            <a:r>
              <a:rPr sz="2300" spc="-445" dirty="0">
                <a:latin typeface="PMingLiU"/>
                <a:cs typeface="PMingLiU"/>
              </a:rPr>
              <a:t>情况下可申请，以此做为妇⼥女女⽣生育⼩小孩的⿎鼓励。</a:t>
            </a:r>
            <a:endParaRPr sz="2300">
              <a:latin typeface="PMingLiU"/>
              <a:cs typeface="PMingLiU"/>
            </a:endParaRPr>
          </a:p>
          <a:p>
            <a:pPr>
              <a:lnSpc>
                <a:spcPct val="100000"/>
              </a:lnSpc>
              <a:spcBef>
                <a:spcPts val="50"/>
              </a:spcBef>
            </a:pPr>
            <a:endParaRPr sz="2600">
              <a:latin typeface="Times New Roman"/>
              <a:cs typeface="Times New Roman"/>
            </a:endParaRPr>
          </a:p>
          <a:p>
            <a:pPr marL="12700">
              <a:lnSpc>
                <a:spcPct val="100000"/>
              </a:lnSpc>
            </a:pPr>
            <a:r>
              <a:rPr sz="2300" b="1" spc="-865" dirty="0">
                <a:latin typeface="Microsoft JhengHei UI"/>
                <a:cs typeface="Microsoft JhengHei UI"/>
              </a:rPr>
              <a:t>养⽼老老福利利：</a:t>
            </a:r>
            <a:endParaRPr sz="2300">
              <a:latin typeface="Microsoft JhengHei UI"/>
              <a:cs typeface="Microsoft JhengHei UI"/>
            </a:endParaRPr>
          </a:p>
          <a:p>
            <a:pPr marL="12700" marR="5080">
              <a:lnSpc>
                <a:spcPts val="3300"/>
              </a:lnSpc>
              <a:spcBef>
                <a:spcPts val="100"/>
              </a:spcBef>
            </a:pPr>
            <a:r>
              <a:rPr sz="2300" spc="-660" dirty="0">
                <a:latin typeface="PMingLiU"/>
                <a:cs typeface="PMingLiU"/>
              </a:rPr>
              <a:t>⻄西班⽛牙的退休年年龄⽐比我国要⼤大：男⼥女女⼀一样，为</a:t>
            </a:r>
            <a:r>
              <a:rPr sz="2300" spc="-5" dirty="0">
                <a:latin typeface="Arial"/>
                <a:cs typeface="Arial"/>
              </a:rPr>
              <a:t>65</a:t>
            </a:r>
            <a:r>
              <a:rPr sz="2300" spc="-210" dirty="0">
                <a:latin typeface="PMingLiU"/>
                <a:cs typeface="PMingLiU"/>
              </a:rPr>
              <a:t>岁（有的职业允许不不到</a:t>
            </a:r>
            <a:r>
              <a:rPr sz="2300" spc="-5" dirty="0">
                <a:latin typeface="Arial"/>
                <a:cs typeface="Arial"/>
              </a:rPr>
              <a:t>65</a:t>
            </a:r>
            <a:r>
              <a:rPr sz="2300" spc="-385" dirty="0">
                <a:latin typeface="PMingLiU"/>
                <a:cs typeface="PMingLiU"/>
              </a:rPr>
              <a:t>岁就可办理理 </a:t>
            </a:r>
            <a:r>
              <a:rPr sz="2300" spc="-480" dirty="0">
                <a:latin typeface="PMingLiU"/>
                <a:cs typeface="PMingLiU"/>
              </a:rPr>
              <a:t>退休），退休年年龄之后就可以申请养⽼老老⾦金金。</a:t>
            </a:r>
            <a:endParaRPr sz="2300">
              <a:latin typeface="PMingLiU"/>
              <a:cs typeface="PMingLiU"/>
            </a:endParaRPr>
          </a:p>
          <a:p>
            <a:pPr>
              <a:lnSpc>
                <a:spcPct val="100000"/>
              </a:lnSpc>
              <a:spcBef>
                <a:spcPts val="50"/>
              </a:spcBef>
            </a:pPr>
            <a:endParaRPr sz="2600">
              <a:latin typeface="Times New Roman"/>
              <a:cs typeface="Times New Roman"/>
            </a:endParaRPr>
          </a:p>
          <a:p>
            <a:pPr marL="12700">
              <a:lnSpc>
                <a:spcPct val="100000"/>
              </a:lnSpc>
            </a:pPr>
            <a:r>
              <a:rPr sz="2300" b="1" spc="-385" dirty="0">
                <a:latin typeface="Microsoft JhengHei UI"/>
                <a:cs typeface="Microsoft JhengHei UI"/>
              </a:rPr>
              <a:t>医疗福利利：</a:t>
            </a:r>
            <a:endParaRPr sz="2300">
              <a:latin typeface="Microsoft JhengHei UI"/>
              <a:cs typeface="Microsoft JhengHei UI"/>
            </a:endParaRPr>
          </a:p>
          <a:p>
            <a:pPr marL="12700" marR="70485" algn="just">
              <a:lnSpc>
                <a:spcPct val="115900"/>
              </a:lnSpc>
            </a:pPr>
            <a:r>
              <a:rPr sz="2300" spc="-445" dirty="0">
                <a:latin typeface="PMingLiU"/>
                <a:cs typeface="PMingLiU"/>
              </a:rPr>
              <a:t>⻄西班⽛牙法律律规定全⺠民享有医疗服务的权利利，不不但包括⻄西班⽛牙公⺠民，也包括取得合法居 </a:t>
            </a:r>
            <a:r>
              <a:rPr sz="2300" spc="-370" dirty="0">
                <a:latin typeface="PMingLiU"/>
                <a:cs typeface="PMingLiU"/>
              </a:rPr>
              <a:t>留留权的外国⼈人。缴纳社会保障⾦金金，申领医疗卡，凭卡在⻄西班⽛牙公⽴立医院免费就医，其 </a:t>
            </a:r>
            <a:r>
              <a:rPr sz="2300" spc="-459" dirty="0">
                <a:latin typeface="PMingLiU"/>
                <a:cs typeface="PMingLiU"/>
              </a:rPr>
              <a:t>沒有⼯工作的配偶、⼦子⼥女女均⼀一同享受免费医疗。</a:t>
            </a:r>
            <a:endParaRPr sz="2300">
              <a:latin typeface="PMingLiU"/>
              <a:cs typeface="PMingLiU"/>
            </a:endParaRPr>
          </a:p>
        </p:txBody>
      </p:sp>
      <p:sp>
        <p:nvSpPr>
          <p:cNvPr id="4" name="object 4"/>
          <p:cNvSpPr/>
          <p:nvPr/>
        </p:nvSpPr>
        <p:spPr>
          <a:xfrm>
            <a:off x="6867937" y="2027646"/>
            <a:ext cx="5006365" cy="25883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371600"/>
            <a:ext cx="10655300" cy="497840"/>
          </a:xfrm>
          <a:prstGeom prst="rect">
            <a:avLst/>
          </a:prstGeom>
        </p:spPr>
        <p:txBody>
          <a:bodyPr vert="horz" wrap="square" lIns="0" tIns="12700" rIns="0" bIns="0" rtlCol="0">
            <a:spAutoFit/>
          </a:bodyPr>
          <a:lstStyle/>
          <a:p>
            <a:pPr marL="12700">
              <a:lnSpc>
                <a:spcPct val="100000"/>
              </a:lnSpc>
              <a:spcBef>
                <a:spcPts val="100"/>
              </a:spcBef>
              <a:tabLst>
                <a:tab pos="5917565" algn="l"/>
              </a:tabLst>
            </a:pPr>
            <a:r>
              <a:rPr spc="-819" dirty="0"/>
              <a:t>带你深度了了解⻄西班⽛牙移⺠民获居留留</a:t>
            </a:r>
            <a:r>
              <a:rPr spc="254" dirty="0"/>
              <a:t> </a:t>
            </a:r>
            <a:r>
              <a:rPr b="0" dirty="0">
                <a:latin typeface="Arial Black"/>
                <a:cs typeface="Arial Black"/>
              </a:rPr>
              <a:t>-	</a:t>
            </a:r>
            <a:r>
              <a:rPr spc="-775" dirty="0"/>
              <a:t>移⺠民的⽅方式有以下⼏几种⽅方式</a:t>
            </a:r>
          </a:p>
        </p:txBody>
      </p:sp>
      <p:sp>
        <p:nvSpPr>
          <p:cNvPr id="3" name="object 3"/>
          <p:cNvSpPr txBox="1"/>
          <p:nvPr/>
        </p:nvSpPr>
        <p:spPr>
          <a:xfrm>
            <a:off x="1435100" y="2794000"/>
            <a:ext cx="3836035" cy="33020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5D5D5C"/>
                </a:solidFill>
                <a:latin typeface="Microsoft JhengHei UI"/>
                <a:cs typeface="Microsoft JhengHei UI"/>
              </a:rPr>
              <a:t>最少购买</a:t>
            </a:r>
            <a:r>
              <a:rPr sz="2000" dirty="0">
                <a:solidFill>
                  <a:srgbClr val="5D5D5C"/>
                </a:solidFill>
                <a:latin typeface="Arial Black"/>
                <a:cs typeface="Arial Black"/>
              </a:rPr>
              <a:t>200</a:t>
            </a:r>
            <a:r>
              <a:rPr sz="2000" b="1" spc="-365" dirty="0">
                <a:solidFill>
                  <a:srgbClr val="5D5D5C"/>
                </a:solidFill>
                <a:latin typeface="Microsoft JhengHei UI"/>
                <a:cs typeface="Microsoft JhengHei UI"/>
              </a:rPr>
              <a:t>万欧元⻄西班⽛牙国债。</a:t>
            </a:r>
            <a:endParaRPr sz="2000">
              <a:latin typeface="Microsoft JhengHei UI"/>
              <a:cs typeface="Microsoft JhengHei UI"/>
            </a:endParaRPr>
          </a:p>
        </p:txBody>
      </p:sp>
      <p:sp>
        <p:nvSpPr>
          <p:cNvPr id="4" name="object 4"/>
          <p:cNvSpPr txBox="1"/>
          <p:nvPr/>
        </p:nvSpPr>
        <p:spPr>
          <a:xfrm>
            <a:off x="1435100" y="3873500"/>
            <a:ext cx="11032490" cy="5334000"/>
          </a:xfrm>
          <a:prstGeom prst="rect">
            <a:avLst/>
          </a:prstGeom>
        </p:spPr>
        <p:txBody>
          <a:bodyPr vert="horz" wrap="square" lIns="0" tIns="12700" rIns="0" bIns="0" rtlCol="0">
            <a:spAutoFit/>
          </a:bodyPr>
          <a:lstStyle/>
          <a:p>
            <a:pPr marL="12700">
              <a:lnSpc>
                <a:spcPct val="100000"/>
              </a:lnSpc>
              <a:spcBef>
                <a:spcPts val="100"/>
              </a:spcBef>
            </a:pPr>
            <a:r>
              <a:rPr sz="2000" b="1" spc="-575" dirty="0">
                <a:solidFill>
                  <a:srgbClr val="5D5D5C"/>
                </a:solidFill>
                <a:latin typeface="Microsoft JhengHei UI"/>
                <a:cs typeface="Microsoft JhengHei UI"/>
              </a:rPr>
              <a:t>最少在⻄西班⽛牙银⾏行行存款</a:t>
            </a:r>
            <a:r>
              <a:rPr sz="2000" dirty="0">
                <a:solidFill>
                  <a:srgbClr val="5D5D5C"/>
                </a:solidFill>
                <a:latin typeface="Arial Black"/>
                <a:cs typeface="Arial Black"/>
              </a:rPr>
              <a:t>100</a:t>
            </a:r>
            <a:r>
              <a:rPr sz="2000" b="1" dirty="0">
                <a:solidFill>
                  <a:srgbClr val="5D5D5C"/>
                </a:solidFill>
                <a:latin typeface="Microsoft JhengHei UI"/>
                <a:cs typeface="Microsoft JhengHei UI"/>
              </a:rPr>
              <a:t>万欧元。</a:t>
            </a:r>
            <a:endParaRPr sz="2000">
              <a:latin typeface="Microsoft JhengHei UI"/>
              <a:cs typeface="Microsoft JhengHei UI"/>
            </a:endParaRPr>
          </a:p>
          <a:p>
            <a:pPr>
              <a:lnSpc>
                <a:spcPct val="100000"/>
              </a:lnSpc>
            </a:pPr>
            <a:endParaRPr sz="2800">
              <a:latin typeface="Times New Roman"/>
              <a:cs typeface="Times New Roman"/>
            </a:endParaRPr>
          </a:p>
          <a:p>
            <a:pPr>
              <a:lnSpc>
                <a:spcPct val="100000"/>
              </a:lnSpc>
              <a:spcBef>
                <a:spcPts val="20"/>
              </a:spcBef>
            </a:pPr>
            <a:endParaRPr sz="2400">
              <a:latin typeface="Times New Roman"/>
              <a:cs typeface="Times New Roman"/>
            </a:endParaRPr>
          </a:p>
          <a:p>
            <a:pPr marL="12700">
              <a:lnSpc>
                <a:spcPct val="100000"/>
              </a:lnSpc>
            </a:pPr>
            <a:r>
              <a:rPr sz="2000" b="1" spc="-310" dirty="0">
                <a:solidFill>
                  <a:srgbClr val="5D5D5C"/>
                </a:solidFill>
                <a:latin typeface="Microsoft JhengHei UI"/>
                <a:cs typeface="Microsoft JhengHei UI"/>
              </a:rPr>
              <a:t>最少购买⻄西班⽛牙公司股份</a:t>
            </a:r>
            <a:r>
              <a:rPr sz="2000" dirty="0">
                <a:solidFill>
                  <a:srgbClr val="5D5D5C"/>
                </a:solidFill>
                <a:latin typeface="Arial Black"/>
                <a:cs typeface="Arial Black"/>
              </a:rPr>
              <a:t>100</a:t>
            </a:r>
            <a:r>
              <a:rPr sz="2000" b="1" dirty="0">
                <a:solidFill>
                  <a:srgbClr val="5D5D5C"/>
                </a:solidFill>
                <a:latin typeface="Microsoft JhengHei UI"/>
                <a:cs typeface="Microsoft JhengHei UI"/>
              </a:rPr>
              <a:t>万欧元。</a:t>
            </a:r>
            <a:endParaRPr sz="2000">
              <a:latin typeface="Microsoft JhengHei UI"/>
              <a:cs typeface="Microsoft JhengHei UI"/>
            </a:endParaRPr>
          </a:p>
          <a:p>
            <a:pPr>
              <a:lnSpc>
                <a:spcPct val="100000"/>
              </a:lnSpc>
            </a:pPr>
            <a:endParaRPr sz="2800">
              <a:latin typeface="Times New Roman"/>
              <a:cs typeface="Times New Roman"/>
            </a:endParaRPr>
          </a:p>
          <a:p>
            <a:pPr marL="12700" marR="5080">
              <a:lnSpc>
                <a:spcPct val="120800"/>
              </a:lnSpc>
              <a:spcBef>
                <a:spcPts val="2380"/>
              </a:spcBef>
            </a:pPr>
            <a:r>
              <a:rPr sz="2000" b="1" dirty="0">
                <a:solidFill>
                  <a:srgbClr val="5D5D5C"/>
                </a:solidFill>
                <a:latin typeface="Microsoft JhengHei UI"/>
                <a:cs typeface="Microsoft JhengHei UI"/>
              </a:rPr>
              <a:t>购买价值</a:t>
            </a:r>
            <a:r>
              <a:rPr sz="2000" dirty="0">
                <a:solidFill>
                  <a:srgbClr val="5D5D5C"/>
                </a:solidFill>
                <a:latin typeface="Arial Black"/>
                <a:cs typeface="Arial Black"/>
              </a:rPr>
              <a:t>50</a:t>
            </a:r>
            <a:r>
              <a:rPr sz="2000" b="1" spc="-55" dirty="0">
                <a:solidFill>
                  <a:srgbClr val="5D5D5C"/>
                </a:solidFill>
                <a:latin typeface="Microsoft JhengHei UI"/>
                <a:cs typeface="Microsoft JhengHei UI"/>
              </a:rPr>
              <a:t>万欧元及以上价值不不动产。（房产没有类别限制，可以购买居住房产，也可以购买商 </a:t>
            </a:r>
            <a:r>
              <a:rPr sz="2000" b="1" spc="-170" dirty="0">
                <a:solidFill>
                  <a:srgbClr val="5D5D5C"/>
                </a:solidFill>
                <a:latin typeface="Microsoft JhengHei UI"/>
                <a:cs typeface="Microsoft JhengHei UI"/>
              </a:rPr>
              <a:t>铺，甚⾄至⼟土地，同时没有套数的限制，总价值超过</a:t>
            </a:r>
            <a:r>
              <a:rPr sz="2000" dirty="0">
                <a:solidFill>
                  <a:srgbClr val="5D5D5C"/>
                </a:solidFill>
                <a:latin typeface="Arial Black"/>
                <a:cs typeface="Arial Black"/>
              </a:rPr>
              <a:t>50</a:t>
            </a:r>
            <a:r>
              <a:rPr sz="2000" b="1" spc="-185" dirty="0">
                <a:solidFill>
                  <a:srgbClr val="5D5D5C"/>
                </a:solidFill>
                <a:latin typeface="Microsoft JhengHei UI"/>
                <a:cs typeface="Microsoft JhengHei UI"/>
              </a:rPr>
              <a:t>万欧元就可以了了。这是选择最多的投资⽅方式）</a:t>
            </a:r>
            <a:endParaRPr sz="2000">
              <a:latin typeface="Microsoft JhengHei UI"/>
              <a:cs typeface="Microsoft JhengHei UI"/>
            </a:endParaRPr>
          </a:p>
          <a:p>
            <a:pPr>
              <a:lnSpc>
                <a:spcPct val="100000"/>
              </a:lnSpc>
            </a:pPr>
            <a:endParaRPr sz="2800">
              <a:latin typeface="Times New Roman"/>
              <a:cs typeface="Times New Roman"/>
            </a:endParaRPr>
          </a:p>
          <a:p>
            <a:pPr>
              <a:lnSpc>
                <a:spcPct val="100000"/>
              </a:lnSpc>
              <a:spcBef>
                <a:spcPts val="20"/>
              </a:spcBef>
            </a:pPr>
            <a:endParaRPr sz="2400">
              <a:latin typeface="Times New Roman"/>
              <a:cs typeface="Times New Roman"/>
            </a:endParaRPr>
          </a:p>
          <a:p>
            <a:pPr marL="12700">
              <a:lnSpc>
                <a:spcPct val="100000"/>
              </a:lnSpc>
            </a:pPr>
            <a:r>
              <a:rPr sz="2000" b="1" spc="-245" dirty="0">
                <a:solidFill>
                  <a:srgbClr val="5D5D5C"/>
                </a:solidFill>
                <a:latin typeface="Microsoft JhengHei UI"/>
                <a:cs typeface="Microsoft JhengHei UI"/>
              </a:rPr>
              <a:t>在⻄西班⽛牙开⽴立新公司，并提交能促进⻄西班⽛牙经济发展的商业计划书，政府将考虑商业计划的投⼊入资</a:t>
            </a:r>
            <a:endParaRPr sz="2000">
              <a:latin typeface="Microsoft JhengHei UI"/>
              <a:cs typeface="Microsoft JhengHei UI"/>
            </a:endParaRPr>
          </a:p>
          <a:p>
            <a:pPr marL="12700">
              <a:lnSpc>
                <a:spcPct val="100000"/>
              </a:lnSpc>
              <a:spcBef>
                <a:spcPts val="400"/>
              </a:spcBef>
            </a:pPr>
            <a:r>
              <a:rPr sz="2000" b="1" spc="-235" dirty="0">
                <a:solidFill>
                  <a:srgbClr val="5D5D5C"/>
                </a:solidFill>
                <a:latin typeface="Microsoft JhengHei UI"/>
                <a:cs typeface="Microsoft JhengHei UI"/>
              </a:rPr>
              <a:t>⾦金金和能创造的就业岗位酌情审批该项投资居留留申请。</a:t>
            </a:r>
            <a:endParaRPr sz="2000">
              <a:latin typeface="Microsoft JhengHei UI"/>
              <a:cs typeface="Microsoft JhengHei UI"/>
            </a:endParaRPr>
          </a:p>
          <a:p>
            <a:pPr>
              <a:lnSpc>
                <a:spcPct val="100000"/>
              </a:lnSpc>
            </a:pPr>
            <a:endParaRPr sz="2400">
              <a:latin typeface="Times New Roman"/>
              <a:cs typeface="Times New Roman"/>
            </a:endParaRPr>
          </a:p>
          <a:p>
            <a:pPr>
              <a:lnSpc>
                <a:spcPct val="100000"/>
              </a:lnSpc>
              <a:spcBef>
                <a:spcPts val="20"/>
              </a:spcBef>
            </a:pPr>
            <a:endParaRPr sz="2800">
              <a:latin typeface="Times New Roman"/>
              <a:cs typeface="Times New Roman"/>
            </a:endParaRPr>
          </a:p>
          <a:p>
            <a:pPr marL="12700">
              <a:lnSpc>
                <a:spcPct val="100000"/>
              </a:lnSpc>
              <a:tabLst>
                <a:tab pos="6616700" algn="l"/>
              </a:tabLst>
            </a:pPr>
            <a:r>
              <a:rPr sz="2000" b="1" spc="-155" dirty="0">
                <a:solidFill>
                  <a:srgbClr val="5D5D5C"/>
                </a:solidFill>
                <a:latin typeface="Microsoft JhengHei UI"/>
                <a:cs typeface="Microsoft JhengHei UI"/>
              </a:rPr>
              <a:t>购买⼀一套或多套房产总额在</a:t>
            </a:r>
            <a:r>
              <a:rPr sz="2000" dirty="0">
                <a:solidFill>
                  <a:srgbClr val="5D5D5C"/>
                </a:solidFill>
                <a:latin typeface="Arial Black"/>
                <a:cs typeface="Arial Black"/>
              </a:rPr>
              <a:t>50</a:t>
            </a:r>
            <a:r>
              <a:rPr sz="2000" b="1" dirty="0">
                <a:solidFill>
                  <a:srgbClr val="5D5D5C"/>
                </a:solidFill>
                <a:latin typeface="Microsoft JhengHei UI"/>
                <a:cs typeface="Microsoft JhengHei UI"/>
              </a:rPr>
              <a:t>万以下</a:t>
            </a:r>
            <a:r>
              <a:rPr sz="2000" b="0" dirty="0">
                <a:solidFill>
                  <a:srgbClr val="5D5D5C"/>
                </a:solidFill>
                <a:latin typeface="Microsoft JhengHei Light"/>
                <a:cs typeface="Microsoft JhengHei Light"/>
              </a:rPr>
              <a:t>，</a:t>
            </a:r>
            <a:r>
              <a:rPr sz="2000" b="1" dirty="0">
                <a:solidFill>
                  <a:srgbClr val="5D5D5C"/>
                </a:solidFill>
                <a:latin typeface="Microsoft JhengHei UI"/>
                <a:cs typeface="Microsoft JhengHei UI"/>
              </a:rPr>
              <a:t>获取</a:t>
            </a:r>
            <a:r>
              <a:rPr sz="2000" dirty="0">
                <a:solidFill>
                  <a:srgbClr val="5D5D5C"/>
                </a:solidFill>
                <a:latin typeface="Arial Black"/>
                <a:cs typeface="Arial Black"/>
              </a:rPr>
              <a:t>“</a:t>
            </a:r>
            <a:r>
              <a:rPr sz="2000" b="1" spc="-750" dirty="0">
                <a:solidFill>
                  <a:srgbClr val="5D5D5C"/>
                </a:solidFill>
                <a:latin typeface="Microsoft JhengHei UI"/>
                <a:cs typeface="Microsoft JhengHei UI"/>
              </a:rPr>
              <a:t>⾮非盈利利居留留</a:t>
            </a:r>
            <a:r>
              <a:rPr sz="2000" dirty="0">
                <a:solidFill>
                  <a:srgbClr val="5D5D5C"/>
                </a:solidFill>
                <a:latin typeface="Arial Black"/>
                <a:cs typeface="Arial Black"/>
              </a:rPr>
              <a:t>”	</a:t>
            </a:r>
            <a:r>
              <a:rPr sz="2000" b="1" spc="-240" dirty="0">
                <a:solidFill>
                  <a:srgbClr val="5D5D5C"/>
                </a:solidFill>
                <a:latin typeface="Microsoft JhengHei UI"/>
                <a:cs typeface="Microsoft JhengHei UI"/>
              </a:rPr>
              <a:t>最后这种和以上投资移⺠民性质不不同</a:t>
            </a:r>
            <a:endParaRPr sz="2000">
              <a:latin typeface="Microsoft JhengHei UI"/>
              <a:cs typeface="Microsoft JhengHei UI"/>
            </a:endParaRPr>
          </a:p>
        </p:txBody>
      </p:sp>
      <p:sp>
        <p:nvSpPr>
          <p:cNvPr id="5" name="object 5"/>
          <p:cNvSpPr/>
          <p:nvPr/>
        </p:nvSpPr>
        <p:spPr>
          <a:xfrm>
            <a:off x="520649" y="2690516"/>
            <a:ext cx="711835" cy="578485"/>
          </a:xfrm>
          <a:custGeom>
            <a:avLst/>
            <a:gdLst/>
            <a:ahLst/>
            <a:cxnLst/>
            <a:rect l="l" t="t" r="r" b="b"/>
            <a:pathLst>
              <a:path w="711835" h="578485">
                <a:moveTo>
                  <a:pt x="158615" y="0"/>
                </a:moveTo>
                <a:lnTo>
                  <a:pt x="158615" y="196672"/>
                </a:lnTo>
                <a:lnTo>
                  <a:pt x="0" y="196672"/>
                </a:lnTo>
                <a:lnTo>
                  <a:pt x="0" y="381775"/>
                </a:lnTo>
                <a:lnTo>
                  <a:pt x="158615" y="381775"/>
                </a:lnTo>
                <a:lnTo>
                  <a:pt x="158615" y="578446"/>
                </a:lnTo>
                <a:lnTo>
                  <a:pt x="711796" y="289223"/>
                </a:lnTo>
                <a:lnTo>
                  <a:pt x="158615" y="0"/>
                </a:lnTo>
                <a:close/>
              </a:path>
            </a:pathLst>
          </a:custGeom>
          <a:solidFill>
            <a:srgbClr val="325E6A"/>
          </a:solidFill>
        </p:spPr>
        <p:txBody>
          <a:bodyPr wrap="square" lIns="0" tIns="0" rIns="0" bIns="0" rtlCol="0"/>
          <a:lstStyle/>
          <a:p>
            <a:endParaRPr/>
          </a:p>
        </p:txBody>
      </p:sp>
      <p:sp>
        <p:nvSpPr>
          <p:cNvPr id="6" name="object 6"/>
          <p:cNvSpPr/>
          <p:nvPr/>
        </p:nvSpPr>
        <p:spPr>
          <a:xfrm>
            <a:off x="520649" y="3819669"/>
            <a:ext cx="711835" cy="578485"/>
          </a:xfrm>
          <a:custGeom>
            <a:avLst/>
            <a:gdLst/>
            <a:ahLst/>
            <a:cxnLst/>
            <a:rect l="l" t="t" r="r" b="b"/>
            <a:pathLst>
              <a:path w="711835" h="578485">
                <a:moveTo>
                  <a:pt x="158615" y="0"/>
                </a:moveTo>
                <a:lnTo>
                  <a:pt x="158615" y="196670"/>
                </a:lnTo>
                <a:lnTo>
                  <a:pt x="0" y="196670"/>
                </a:lnTo>
                <a:lnTo>
                  <a:pt x="0" y="381774"/>
                </a:lnTo>
                <a:lnTo>
                  <a:pt x="158615" y="381774"/>
                </a:lnTo>
                <a:lnTo>
                  <a:pt x="158615" y="578446"/>
                </a:lnTo>
                <a:lnTo>
                  <a:pt x="711796" y="289223"/>
                </a:lnTo>
                <a:lnTo>
                  <a:pt x="158615" y="0"/>
                </a:lnTo>
                <a:close/>
              </a:path>
            </a:pathLst>
          </a:custGeom>
          <a:solidFill>
            <a:srgbClr val="325E6A"/>
          </a:solidFill>
        </p:spPr>
        <p:txBody>
          <a:bodyPr wrap="square" lIns="0" tIns="0" rIns="0" bIns="0" rtlCol="0"/>
          <a:lstStyle/>
          <a:p>
            <a:endParaRPr/>
          </a:p>
        </p:txBody>
      </p:sp>
      <p:sp>
        <p:nvSpPr>
          <p:cNvPr id="7" name="object 7"/>
          <p:cNvSpPr/>
          <p:nvPr/>
        </p:nvSpPr>
        <p:spPr>
          <a:xfrm>
            <a:off x="520649" y="4832682"/>
            <a:ext cx="711835" cy="578485"/>
          </a:xfrm>
          <a:custGeom>
            <a:avLst/>
            <a:gdLst/>
            <a:ahLst/>
            <a:cxnLst/>
            <a:rect l="l" t="t" r="r" b="b"/>
            <a:pathLst>
              <a:path w="711835" h="578485">
                <a:moveTo>
                  <a:pt x="158615" y="0"/>
                </a:moveTo>
                <a:lnTo>
                  <a:pt x="158615" y="196670"/>
                </a:lnTo>
                <a:lnTo>
                  <a:pt x="0" y="196670"/>
                </a:lnTo>
                <a:lnTo>
                  <a:pt x="0" y="381774"/>
                </a:lnTo>
                <a:lnTo>
                  <a:pt x="158615" y="381774"/>
                </a:lnTo>
                <a:lnTo>
                  <a:pt x="158615" y="578446"/>
                </a:lnTo>
                <a:lnTo>
                  <a:pt x="711796" y="289223"/>
                </a:lnTo>
                <a:lnTo>
                  <a:pt x="158615" y="0"/>
                </a:lnTo>
                <a:close/>
              </a:path>
            </a:pathLst>
          </a:custGeom>
          <a:solidFill>
            <a:srgbClr val="325E6A"/>
          </a:solidFill>
        </p:spPr>
        <p:txBody>
          <a:bodyPr wrap="square" lIns="0" tIns="0" rIns="0" bIns="0" rtlCol="0"/>
          <a:lstStyle/>
          <a:p>
            <a:endParaRPr/>
          </a:p>
        </p:txBody>
      </p:sp>
      <p:sp>
        <p:nvSpPr>
          <p:cNvPr id="8" name="object 8"/>
          <p:cNvSpPr/>
          <p:nvPr/>
        </p:nvSpPr>
        <p:spPr>
          <a:xfrm>
            <a:off x="520649" y="5897350"/>
            <a:ext cx="711835" cy="578485"/>
          </a:xfrm>
          <a:custGeom>
            <a:avLst/>
            <a:gdLst/>
            <a:ahLst/>
            <a:cxnLst/>
            <a:rect l="l" t="t" r="r" b="b"/>
            <a:pathLst>
              <a:path w="711835" h="578485">
                <a:moveTo>
                  <a:pt x="158615" y="0"/>
                </a:moveTo>
                <a:lnTo>
                  <a:pt x="158615" y="196672"/>
                </a:lnTo>
                <a:lnTo>
                  <a:pt x="0" y="196672"/>
                </a:lnTo>
                <a:lnTo>
                  <a:pt x="0" y="381774"/>
                </a:lnTo>
                <a:lnTo>
                  <a:pt x="158615" y="381774"/>
                </a:lnTo>
                <a:lnTo>
                  <a:pt x="158615" y="578446"/>
                </a:lnTo>
                <a:lnTo>
                  <a:pt x="711796" y="289223"/>
                </a:lnTo>
                <a:lnTo>
                  <a:pt x="158615" y="0"/>
                </a:lnTo>
                <a:close/>
              </a:path>
            </a:pathLst>
          </a:custGeom>
          <a:solidFill>
            <a:srgbClr val="325E6A"/>
          </a:solidFill>
        </p:spPr>
        <p:txBody>
          <a:bodyPr wrap="square" lIns="0" tIns="0" rIns="0" bIns="0" rtlCol="0"/>
          <a:lstStyle/>
          <a:p>
            <a:endParaRPr/>
          </a:p>
        </p:txBody>
      </p:sp>
      <p:sp>
        <p:nvSpPr>
          <p:cNvPr id="9" name="object 9"/>
          <p:cNvSpPr/>
          <p:nvPr/>
        </p:nvSpPr>
        <p:spPr>
          <a:xfrm>
            <a:off x="520649" y="7282384"/>
            <a:ext cx="711835" cy="578485"/>
          </a:xfrm>
          <a:custGeom>
            <a:avLst/>
            <a:gdLst/>
            <a:ahLst/>
            <a:cxnLst/>
            <a:rect l="l" t="t" r="r" b="b"/>
            <a:pathLst>
              <a:path w="711835" h="578484">
                <a:moveTo>
                  <a:pt x="158615" y="0"/>
                </a:moveTo>
                <a:lnTo>
                  <a:pt x="158615" y="196672"/>
                </a:lnTo>
                <a:lnTo>
                  <a:pt x="0" y="196672"/>
                </a:lnTo>
                <a:lnTo>
                  <a:pt x="0" y="381774"/>
                </a:lnTo>
                <a:lnTo>
                  <a:pt x="158615" y="381774"/>
                </a:lnTo>
                <a:lnTo>
                  <a:pt x="158615" y="578446"/>
                </a:lnTo>
                <a:lnTo>
                  <a:pt x="711796" y="289223"/>
                </a:lnTo>
                <a:lnTo>
                  <a:pt x="158615" y="0"/>
                </a:lnTo>
                <a:close/>
              </a:path>
            </a:pathLst>
          </a:custGeom>
          <a:solidFill>
            <a:srgbClr val="325E6A"/>
          </a:solidFill>
        </p:spPr>
        <p:txBody>
          <a:bodyPr wrap="square" lIns="0" tIns="0" rIns="0" bIns="0" rtlCol="0"/>
          <a:lstStyle/>
          <a:p>
            <a:endParaRPr/>
          </a:p>
        </p:txBody>
      </p:sp>
      <p:sp>
        <p:nvSpPr>
          <p:cNvPr id="10" name="object 10"/>
          <p:cNvSpPr/>
          <p:nvPr/>
        </p:nvSpPr>
        <p:spPr>
          <a:xfrm>
            <a:off x="520649" y="8772780"/>
            <a:ext cx="711835" cy="578485"/>
          </a:xfrm>
          <a:custGeom>
            <a:avLst/>
            <a:gdLst/>
            <a:ahLst/>
            <a:cxnLst/>
            <a:rect l="l" t="t" r="r" b="b"/>
            <a:pathLst>
              <a:path w="711835" h="578484">
                <a:moveTo>
                  <a:pt x="158615" y="0"/>
                </a:moveTo>
                <a:lnTo>
                  <a:pt x="158615" y="196671"/>
                </a:lnTo>
                <a:lnTo>
                  <a:pt x="0" y="196671"/>
                </a:lnTo>
                <a:lnTo>
                  <a:pt x="0" y="381775"/>
                </a:lnTo>
                <a:lnTo>
                  <a:pt x="158615" y="381775"/>
                </a:lnTo>
                <a:lnTo>
                  <a:pt x="158615" y="578447"/>
                </a:lnTo>
                <a:lnTo>
                  <a:pt x="711796" y="289223"/>
                </a:lnTo>
                <a:lnTo>
                  <a:pt x="158615" y="0"/>
                </a:lnTo>
                <a:close/>
              </a:path>
            </a:pathLst>
          </a:custGeom>
          <a:solidFill>
            <a:srgbClr val="325E6A"/>
          </a:solidFill>
        </p:spPr>
        <p:txBody>
          <a:bodyPr wrap="square" lIns="0" tIns="0" rIns="0" bIns="0" rtlCol="0"/>
          <a:lstStyle/>
          <a:p>
            <a:endParaRPr/>
          </a:p>
        </p:txBody>
      </p:sp>
      <p:sp>
        <p:nvSpPr>
          <p:cNvPr id="11" name="object 11"/>
          <p:cNvSpPr/>
          <p:nvPr/>
        </p:nvSpPr>
        <p:spPr>
          <a:xfrm>
            <a:off x="6489255" y="2147308"/>
            <a:ext cx="5628509" cy="34896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422400"/>
            <a:ext cx="5359400" cy="452120"/>
          </a:xfrm>
          <a:prstGeom prst="rect">
            <a:avLst/>
          </a:prstGeom>
        </p:spPr>
        <p:txBody>
          <a:bodyPr vert="horz" wrap="square" lIns="0" tIns="12700" rIns="0" bIns="0" rtlCol="0">
            <a:spAutoFit/>
          </a:bodyPr>
          <a:lstStyle/>
          <a:p>
            <a:pPr marL="12700">
              <a:lnSpc>
                <a:spcPct val="100000"/>
              </a:lnSpc>
              <a:spcBef>
                <a:spcPts val="100"/>
              </a:spcBef>
            </a:pPr>
            <a:r>
              <a:rPr sz="2800" spc="-470" dirty="0"/>
              <a:t>最普遍经济的移⺠民⽅方式</a:t>
            </a:r>
            <a:r>
              <a:rPr sz="2800" spc="-260" dirty="0"/>
              <a:t> </a:t>
            </a:r>
            <a:r>
              <a:rPr sz="2800" b="0" dirty="0">
                <a:latin typeface="Arial Black"/>
                <a:cs typeface="Arial Black"/>
              </a:rPr>
              <a:t>-</a:t>
            </a:r>
            <a:r>
              <a:rPr sz="2800" b="0" spc="-30" dirty="0">
                <a:latin typeface="Arial Black"/>
                <a:cs typeface="Arial Black"/>
              </a:rPr>
              <a:t> </a:t>
            </a:r>
            <a:r>
              <a:rPr sz="2800" dirty="0"/>
              <a:t>具体介绍</a:t>
            </a:r>
            <a:endParaRPr sz="2800">
              <a:latin typeface="Arial Black"/>
              <a:cs typeface="Arial Black"/>
            </a:endParaRPr>
          </a:p>
        </p:txBody>
      </p:sp>
      <p:sp>
        <p:nvSpPr>
          <p:cNvPr id="3" name="object 3"/>
          <p:cNvSpPr txBox="1"/>
          <p:nvPr/>
        </p:nvSpPr>
        <p:spPr>
          <a:xfrm>
            <a:off x="546100" y="2806700"/>
            <a:ext cx="11737975" cy="1104900"/>
          </a:xfrm>
          <a:prstGeom prst="rect">
            <a:avLst/>
          </a:prstGeom>
        </p:spPr>
        <p:txBody>
          <a:bodyPr vert="horz" wrap="square" lIns="0" tIns="63500" rIns="0" bIns="0" rtlCol="0">
            <a:spAutoFit/>
          </a:bodyPr>
          <a:lstStyle/>
          <a:p>
            <a:pPr marL="12700">
              <a:lnSpc>
                <a:spcPct val="100000"/>
              </a:lnSpc>
              <a:spcBef>
                <a:spcPts val="500"/>
              </a:spcBef>
            </a:pPr>
            <a:r>
              <a:rPr sz="2000" dirty="0">
                <a:latin typeface="Arial Black"/>
                <a:cs typeface="Arial Black"/>
              </a:rPr>
              <a:t>50</a:t>
            </a:r>
            <a:r>
              <a:rPr sz="2000" b="1" spc="-250" dirty="0">
                <a:latin typeface="Microsoft JhengHei UI"/>
                <a:cs typeface="Microsoft JhengHei UI"/>
              </a:rPr>
              <a:t>万欧元投资移⺠民</a:t>
            </a:r>
            <a:r>
              <a:rPr sz="2000" b="1" dirty="0">
                <a:latin typeface="Microsoft JhengHei"/>
                <a:cs typeface="Microsoft JhengHei"/>
              </a:rPr>
              <a:t>：</a:t>
            </a:r>
            <a:endParaRPr sz="2000">
              <a:latin typeface="Microsoft JhengHei"/>
              <a:cs typeface="Microsoft JhengHei"/>
            </a:endParaRPr>
          </a:p>
          <a:p>
            <a:pPr marL="12700" marR="5080">
              <a:lnSpc>
                <a:spcPts val="2900"/>
              </a:lnSpc>
              <a:spcBef>
                <a:spcPts val="80"/>
              </a:spcBef>
            </a:pPr>
            <a:r>
              <a:rPr sz="2000" b="1" dirty="0">
                <a:latin typeface="Microsoft JhengHei UI"/>
                <a:cs typeface="Microsoft JhengHei UI"/>
              </a:rPr>
              <a:t>要求认购</a:t>
            </a:r>
            <a:r>
              <a:rPr sz="2000" b="1" spc="-5" dirty="0">
                <a:latin typeface="Arial"/>
                <a:cs typeface="Arial"/>
              </a:rPr>
              <a:t>50</a:t>
            </a:r>
            <a:r>
              <a:rPr sz="2000" b="1" spc="-180" dirty="0">
                <a:latin typeface="Microsoft JhengHei UI"/>
                <a:cs typeface="Microsoft JhengHei UI"/>
              </a:rPr>
              <a:t>万或以上不不动产（可以是房产，地⽪皮，仓库，⻋车库等），必须为净价，</a:t>
            </a:r>
            <a:r>
              <a:rPr sz="2000" b="1" spc="-500" dirty="0">
                <a:latin typeface="Microsoft JhengHei UI"/>
                <a:cs typeface="Microsoft JhengHei UI"/>
              </a:rPr>
              <a:t>不不含税</a:t>
            </a:r>
            <a:r>
              <a:rPr sz="2000" dirty="0">
                <a:latin typeface="PMingLiU"/>
                <a:cs typeface="PMingLiU"/>
              </a:rPr>
              <a:t>。</a:t>
            </a:r>
            <a:r>
              <a:rPr sz="2000" spc="-670" dirty="0">
                <a:latin typeface="PMingLiU"/>
                <a:cs typeface="PMingLiU"/>
              </a:rPr>
              <a:t>⽬目前</a:t>
            </a:r>
            <a:r>
              <a:rPr sz="2000" dirty="0">
                <a:latin typeface="PMingLiU"/>
                <a:cs typeface="PMingLiU"/>
              </a:rPr>
              <a:t>房产投资 </a:t>
            </a:r>
            <a:r>
              <a:rPr sz="2000" spc="-140" dirty="0">
                <a:latin typeface="PMingLiU"/>
                <a:cs typeface="PMingLiU"/>
              </a:rPr>
              <a:t>最为适合，可以购买⼀一处或⼀一处以上房产，总价值达到或超过</a:t>
            </a:r>
            <a:r>
              <a:rPr sz="2000" spc="-5" dirty="0">
                <a:latin typeface="Arial"/>
                <a:cs typeface="Arial"/>
              </a:rPr>
              <a:t>50</a:t>
            </a:r>
            <a:r>
              <a:rPr sz="2000" dirty="0">
                <a:latin typeface="PMingLiU"/>
                <a:cs typeface="PMingLiU"/>
              </a:rPr>
              <a:t>万欧元。</a:t>
            </a:r>
            <a:endParaRPr sz="2000">
              <a:latin typeface="PMingLiU"/>
              <a:cs typeface="PMingLiU"/>
            </a:endParaRPr>
          </a:p>
        </p:txBody>
      </p:sp>
      <p:sp>
        <p:nvSpPr>
          <p:cNvPr id="4" name="object 4"/>
          <p:cNvSpPr txBox="1"/>
          <p:nvPr/>
        </p:nvSpPr>
        <p:spPr>
          <a:xfrm>
            <a:off x="546100" y="6464300"/>
            <a:ext cx="11878945" cy="2184400"/>
          </a:xfrm>
          <a:prstGeom prst="rect">
            <a:avLst/>
          </a:prstGeom>
        </p:spPr>
        <p:txBody>
          <a:bodyPr vert="horz" wrap="square" lIns="0" tIns="76200" rIns="0" bIns="0" rtlCol="0">
            <a:spAutoFit/>
          </a:bodyPr>
          <a:lstStyle/>
          <a:p>
            <a:pPr marL="12700">
              <a:lnSpc>
                <a:spcPct val="100000"/>
              </a:lnSpc>
              <a:spcBef>
                <a:spcPts val="600"/>
              </a:spcBef>
            </a:pPr>
            <a:r>
              <a:rPr sz="2000" dirty="0">
                <a:latin typeface="Arial"/>
                <a:cs typeface="Arial"/>
              </a:rPr>
              <a:t>“</a:t>
            </a:r>
            <a:r>
              <a:rPr sz="2000" spc="-670" dirty="0">
                <a:latin typeface="PMingLiU"/>
                <a:cs typeface="PMingLiU"/>
              </a:rPr>
              <a:t>⾮非盈利利性居留留</a:t>
            </a:r>
            <a:r>
              <a:rPr sz="2000" dirty="0">
                <a:latin typeface="Arial"/>
                <a:cs typeface="Arial"/>
              </a:rPr>
              <a:t>”</a:t>
            </a:r>
            <a:endParaRPr sz="2000">
              <a:latin typeface="Arial"/>
              <a:cs typeface="Arial"/>
            </a:endParaRPr>
          </a:p>
          <a:p>
            <a:pPr marL="12700" marR="5080">
              <a:lnSpc>
                <a:spcPct val="116700"/>
              </a:lnSpc>
              <a:spcBef>
                <a:spcPts val="100"/>
              </a:spcBef>
            </a:pPr>
            <a:r>
              <a:rPr sz="2000" b="1" spc="-114" dirty="0">
                <a:latin typeface="Microsoft JhengHei UI"/>
                <a:cs typeface="Microsoft JhengHei UI"/>
              </a:rPr>
              <a:t>购买房产（⽆无价格限制）或租赁住房</a:t>
            </a:r>
            <a:r>
              <a:rPr sz="2000" b="1" spc="-60" dirty="0">
                <a:latin typeface="Microsoft JhengHei UI"/>
                <a:cs typeface="Microsoft JhengHei UI"/>
              </a:rPr>
              <a:t>，</a:t>
            </a:r>
            <a:r>
              <a:rPr sz="2000" spc="-60" dirty="0">
                <a:latin typeface="Arial Black"/>
                <a:cs typeface="Arial Black"/>
              </a:rPr>
              <a:t>5</a:t>
            </a:r>
            <a:r>
              <a:rPr sz="2000" b="1" spc="-530" dirty="0">
                <a:latin typeface="Microsoft JhengHei UI"/>
                <a:cs typeface="Microsoft JhengHei UI"/>
              </a:rPr>
              <a:t>年年内不不可在⻄西⼯工作，有移⺠民监。</a:t>
            </a:r>
            <a:r>
              <a:rPr sz="2000" b="0" dirty="0">
                <a:latin typeface="Microsoft JhengHei Light"/>
                <a:cs typeface="Microsoft JhengHei Light"/>
              </a:rPr>
              <a:t>要求申请⼈能够有⾜够的资⾦实⼒ 在西班⽛持续⽣活，⽽在西班⽛拥有房产则是有⼒证明，这点⽐较适合留学⽣或者想长期在这⾥居住的投 资者。西班⽛属于欧洲⾼福利国家，且是世界公共医疗卫⽣体系完善的国家之⼀，有着世界著名⾼等教育 学府，加之优越的⽓候条件，使这⾥成为著名的移民胜地。常年有来⾃欧美国家的⼈来此旅游、养⽼，这 </a:t>
            </a:r>
            <a:r>
              <a:rPr sz="2000" b="0" spc="-35" dirty="0">
                <a:latin typeface="Microsoft JhengHei Light"/>
                <a:cs typeface="Microsoft JhengHei Light"/>
              </a:rPr>
              <a:t>些⼈带动了当地的消费。为了⽅便这类⼈⼠出⼊，西班⽛政府在很早以前就推出了“⾮</a:t>
            </a:r>
            <a:r>
              <a:rPr sz="2000" b="0" dirty="0">
                <a:latin typeface="Microsoft JhengHei Light"/>
                <a:cs typeface="Microsoft JhengHei Light"/>
              </a:rPr>
              <a:t>盈利</a:t>
            </a:r>
            <a:r>
              <a:rPr sz="2000" b="0" spc="-170" dirty="0">
                <a:latin typeface="Microsoft JhengHei Light"/>
                <a:cs typeface="Microsoft JhengHei Light"/>
              </a:rPr>
              <a:t>性居留”政策。</a:t>
            </a:r>
            <a:endParaRPr sz="2000">
              <a:latin typeface="Microsoft JhengHei Light"/>
              <a:cs typeface="Microsoft JhengHei Light"/>
            </a:endParaRPr>
          </a:p>
        </p:txBody>
      </p:sp>
      <p:sp>
        <p:nvSpPr>
          <p:cNvPr id="5" name="object 5"/>
          <p:cNvSpPr/>
          <p:nvPr/>
        </p:nvSpPr>
        <p:spPr>
          <a:xfrm>
            <a:off x="6879044" y="4369640"/>
            <a:ext cx="5453012" cy="238591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155700"/>
            <a:ext cx="3582035" cy="482600"/>
          </a:xfrm>
          <a:prstGeom prst="rect">
            <a:avLst/>
          </a:prstGeom>
        </p:spPr>
        <p:txBody>
          <a:bodyPr vert="horz" wrap="square" lIns="0" tIns="12700" rIns="0" bIns="0" rtlCol="0">
            <a:spAutoFit/>
          </a:bodyPr>
          <a:lstStyle/>
          <a:p>
            <a:pPr marL="12700">
              <a:lnSpc>
                <a:spcPct val="100000"/>
              </a:lnSpc>
              <a:spcBef>
                <a:spcPts val="100"/>
              </a:spcBef>
              <a:tabLst>
                <a:tab pos="2044700" algn="l"/>
              </a:tabLst>
            </a:pPr>
            <a:r>
              <a:rPr sz="3000" b="0" dirty="0">
                <a:latin typeface="Arial Black"/>
                <a:cs typeface="Arial Black"/>
              </a:rPr>
              <a:t>“</a:t>
            </a:r>
            <a:r>
              <a:rPr sz="3000" spc="-600" dirty="0"/>
              <a:t>投资移⺠民</a:t>
            </a:r>
            <a:r>
              <a:rPr sz="3000" b="0" spc="-600" dirty="0">
                <a:latin typeface="Arial Black"/>
                <a:cs typeface="Arial Black"/>
              </a:rPr>
              <a:t>”	</a:t>
            </a:r>
            <a:r>
              <a:rPr sz="3000" spc="-600" dirty="0"/>
              <a:t>申请条件</a:t>
            </a:r>
            <a:endParaRPr sz="3000">
              <a:latin typeface="Arial Black"/>
              <a:cs typeface="Arial Black"/>
            </a:endParaRPr>
          </a:p>
        </p:txBody>
      </p:sp>
      <p:sp>
        <p:nvSpPr>
          <p:cNvPr id="3" name="object 3"/>
          <p:cNvSpPr txBox="1"/>
          <p:nvPr/>
        </p:nvSpPr>
        <p:spPr>
          <a:xfrm>
            <a:off x="927100" y="3136900"/>
            <a:ext cx="10602595" cy="5496560"/>
          </a:xfrm>
          <a:prstGeom prst="rect">
            <a:avLst/>
          </a:prstGeom>
        </p:spPr>
        <p:txBody>
          <a:bodyPr vert="horz" wrap="square" lIns="0" tIns="12700" rIns="0" bIns="0" rtlCol="0">
            <a:spAutoFit/>
          </a:bodyPr>
          <a:lstStyle/>
          <a:p>
            <a:pPr marL="213995" indent="-201295">
              <a:lnSpc>
                <a:spcPct val="100000"/>
              </a:lnSpc>
              <a:spcBef>
                <a:spcPts val="100"/>
              </a:spcBef>
              <a:buSzPct val="94736"/>
              <a:buFont typeface="Arial"/>
              <a:buAutoNum type="arabicPeriod"/>
              <a:tabLst>
                <a:tab pos="214629" algn="l"/>
              </a:tabLst>
            </a:pPr>
            <a:r>
              <a:rPr sz="1900" spc="-275" dirty="0">
                <a:latin typeface="PMingLiU"/>
                <a:cs typeface="PMingLiU"/>
              </a:rPr>
              <a:t>⽆无犯罪证明（近五年年内的）</a:t>
            </a:r>
            <a:endParaRPr sz="1900">
              <a:latin typeface="PMingLiU"/>
              <a:cs typeface="PMingLiU"/>
            </a:endParaRPr>
          </a:p>
          <a:p>
            <a:pPr>
              <a:lnSpc>
                <a:spcPct val="100000"/>
              </a:lnSpc>
              <a:buFont typeface="Arial"/>
              <a:buAutoNum type="arabicPeriod"/>
            </a:pPr>
            <a:endParaRPr sz="2300">
              <a:latin typeface="Times New Roman"/>
              <a:cs typeface="Times New Roman"/>
            </a:endParaRPr>
          </a:p>
          <a:p>
            <a:pPr>
              <a:lnSpc>
                <a:spcPct val="100000"/>
              </a:lnSpc>
              <a:buFont typeface="Arial"/>
              <a:buAutoNum type="arabicPeriod"/>
            </a:pPr>
            <a:endParaRPr sz="2150">
              <a:latin typeface="Times New Roman"/>
              <a:cs typeface="Times New Roman"/>
            </a:endParaRPr>
          </a:p>
          <a:p>
            <a:pPr marL="280670" indent="-267970">
              <a:lnSpc>
                <a:spcPct val="100000"/>
              </a:lnSpc>
              <a:buSzPct val="94736"/>
              <a:buFont typeface="Arial"/>
              <a:buAutoNum type="arabicPeriod"/>
              <a:tabLst>
                <a:tab pos="281305" algn="l"/>
              </a:tabLst>
            </a:pPr>
            <a:r>
              <a:rPr sz="1900" spc="-280" dirty="0">
                <a:latin typeface="PMingLiU"/>
                <a:cs typeface="PMingLiU"/>
              </a:rPr>
              <a:t>保证⼀一年年⾜足够开销的存款证明（每年年超过三万欧元），租⾦金金来源必须证明来⾃自合法经营活动。</a:t>
            </a:r>
            <a:endParaRPr sz="1900">
              <a:latin typeface="PMingLiU"/>
              <a:cs typeface="PMingLiU"/>
            </a:endParaRPr>
          </a:p>
          <a:p>
            <a:pPr>
              <a:lnSpc>
                <a:spcPct val="100000"/>
              </a:lnSpc>
              <a:spcBef>
                <a:spcPts val="10"/>
              </a:spcBef>
              <a:buFont typeface="Arial"/>
              <a:buAutoNum type="arabicPeriod"/>
            </a:pPr>
            <a:endParaRPr sz="2950">
              <a:latin typeface="Times New Roman"/>
              <a:cs typeface="Times New Roman"/>
            </a:endParaRPr>
          </a:p>
          <a:p>
            <a:pPr marL="12700" marR="5080">
              <a:lnSpc>
                <a:spcPct val="175400"/>
              </a:lnSpc>
              <a:buSzPct val="94736"/>
              <a:buFont typeface="Arial"/>
              <a:buAutoNum type="arabicPeriod"/>
              <a:tabLst>
                <a:tab pos="214629" algn="l"/>
              </a:tabLst>
            </a:pPr>
            <a:r>
              <a:rPr sz="1900" spc="-300" dirty="0">
                <a:latin typeface="PMingLiU"/>
                <a:cs typeface="PMingLiU"/>
              </a:rPr>
              <a:t>作为单⼀一持有⼈人在⻄西班⽛牙购买价值五⼗十万欧元的⼀一套或多套房产（不不包含任何税务），获得在⻄西居 </a:t>
            </a:r>
            <a:r>
              <a:rPr sz="1900" dirty="0">
                <a:latin typeface="PMingLiU"/>
                <a:cs typeface="PMingLiU"/>
              </a:rPr>
              <a:t>住权。</a:t>
            </a:r>
            <a:endParaRPr sz="1900">
              <a:latin typeface="PMingLiU"/>
              <a:cs typeface="PMingLiU"/>
            </a:endParaRPr>
          </a:p>
          <a:p>
            <a:pPr>
              <a:lnSpc>
                <a:spcPct val="100000"/>
              </a:lnSpc>
              <a:buFont typeface="Arial"/>
              <a:buAutoNum type="arabicPeriod"/>
            </a:pPr>
            <a:endParaRPr sz="2300">
              <a:latin typeface="Times New Roman"/>
              <a:cs typeface="Times New Roman"/>
            </a:endParaRPr>
          </a:p>
          <a:p>
            <a:pPr>
              <a:lnSpc>
                <a:spcPct val="100000"/>
              </a:lnSpc>
              <a:spcBef>
                <a:spcPts val="15"/>
              </a:spcBef>
              <a:buFont typeface="Arial"/>
              <a:buAutoNum type="arabicPeriod"/>
            </a:pPr>
            <a:endParaRPr sz="2050">
              <a:latin typeface="Times New Roman"/>
              <a:cs typeface="Times New Roman"/>
            </a:endParaRPr>
          </a:p>
          <a:p>
            <a:pPr marL="213995" indent="-201295">
              <a:lnSpc>
                <a:spcPct val="100000"/>
              </a:lnSpc>
              <a:spcBef>
                <a:spcPts val="5"/>
              </a:spcBef>
              <a:buSzPct val="94736"/>
              <a:buFont typeface="Arial"/>
              <a:buAutoNum type="arabicPeriod"/>
              <a:tabLst>
                <a:tab pos="214629" algn="l"/>
              </a:tabLst>
            </a:pPr>
            <a:r>
              <a:rPr sz="1900" spc="-425" dirty="0">
                <a:latin typeface="PMingLiU"/>
                <a:cs typeface="PMingLiU"/>
              </a:rPr>
              <a:t>申请⼈人必须年年满</a:t>
            </a:r>
            <a:r>
              <a:rPr sz="1900" spc="-5" dirty="0">
                <a:latin typeface="Arial"/>
                <a:cs typeface="Arial"/>
              </a:rPr>
              <a:t>18</a:t>
            </a:r>
            <a:r>
              <a:rPr sz="1900" dirty="0">
                <a:latin typeface="PMingLiU"/>
                <a:cs typeface="PMingLiU"/>
              </a:rPr>
              <a:t>岁</a:t>
            </a:r>
            <a:endParaRPr sz="1900">
              <a:latin typeface="PMingLiU"/>
              <a:cs typeface="PMingLiU"/>
            </a:endParaRPr>
          </a:p>
          <a:p>
            <a:pPr>
              <a:lnSpc>
                <a:spcPct val="100000"/>
              </a:lnSpc>
              <a:buFont typeface="Arial"/>
              <a:buAutoNum type="arabicPeriod"/>
            </a:pPr>
            <a:endParaRPr sz="2300">
              <a:latin typeface="Times New Roman"/>
              <a:cs typeface="Times New Roman"/>
            </a:endParaRPr>
          </a:p>
          <a:p>
            <a:pPr>
              <a:lnSpc>
                <a:spcPct val="100000"/>
              </a:lnSpc>
              <a:buFont typeface="Arial"/>
              <a:buAutoNum type="arabicPeriod"/>
            </a:pPr>
            <a:endParaRPr sz="2150">
              <a:latin typeface="Times New Roman"/>
              <a:cs typeface="Times New Roman"/>
            </a:endParaRPr>
          </a:p>
          <a:p>
            <a:pPr marL="213995" indent="-201295">
              <a:lnSpc>
                <a:spcPct val="100000"/>
              </a:lnSpc>
              <a:buSzPct val="94736"/>
              <a:buFont typeface="Arial"/>
              <a:buAutoNum type="arabicPeriod"/>
              <a:tabLst>
                <a:tab pos="214629" algn="l"/>
              </a:tabLst>
            </a:pPr>
            <a:r>
              <a:rPr sz="1900" spc="-445" dirty="0">
                <a:latin typeface="PMingLiU"/>
                <a:cs typeface="PMingLiU"/>
              </a:rPr>
              <a:t>申请⼈人不不能有被欧盟申根国驱逐的记录，⽆无⾮非法进⼊入⻄西班⽛牙，⽆无违反⻄西班⽛牙移⺠民法</a:t>
            </a:r>
            <a:endParaRPr sz="1900">
              <a:latin typeface="PMingLiU"/>
              <a:cs typeface="PMingLiU"/>
            </a:endParaRPr>
          </a:p>
          <a:p>
            <a:pPr>
              <a:lnSpc>
                <a:spcPct val="100000"/>
              </a:lnSpc>
              <a:buFont typeface="Arial"/>
              <a:buAutoNum type="arabicPeriod"/>
            </a:pPr>
            <a:endParaRPr sz="2300">
              <a:latin typeface="Times New Roman"/>
              <a:cs typeface="Times New Roman"/>
            </a:endParaRPr>
          </a:p>
          <a:p>
            <a:pPr>
              <a:lnSpc>
                <a:spcPct val="100000"/>
              </a:lnSpc>
              <a:spcBef>
                <a:spcPts val="20"/>
              </a:spcBef>
              <a:buFont typeface="Arial"/>
              <a:buAutoNum type="arabicPeriod"/>
            </a:pPr>
            <a:endParaRPr sz="2050">
              <a:latin typeface="Times New Roman"/>
              <a:cs typeface="Times New Roman"/>
            </a:endParaRPr>
          </a:p>
          <a:p>
            <a:pPr marL="213995" indent="-201295">
              <a:lnSpc>
                <a:spcPct val="100000"/>
              </a:lnSpc>
              <a:buSzPct val="94736"/>
              <a:buFont typeface="Arial"/>
              <a:buAutoNum type="arabicPeriod"/>
              <a:tabLst>
                <a:tab pos="214629" algn="l"/>
              </a:tabLst>
            </a:pPr>
            <a:r>
              <a:rPr sz="1900" spc="-260" dirty="0">
                <a:latin typeface="PMingLiU"/>
                <a:cs typeface="PMingLiU"/>
              </a:rPr>
              <a:t>持有⻄西班⽛牙医疗保险，并⽆无任何传染疾病。</a:t>
            </a:r>
            <a:endParaRPr sz="1900">
              <a:latin typeface="PMingLiU"/>
              <a:cs typeface="PMingLiU"/>
            </a:endParaRPr>
          </a:p>
        </p:txBody>
      </p:sp>
      <p:sp>
        <p:nvSpPr>
          <p:cNvPr id="4" name="object 4"/>
          <p:cNvSpPr/>
          <p:nvPr/>
        </p:nvSpPr>
        <p:spPr>
          <a:xfrm>
            <a:off x="7662029" y="576489"/>
            <a:ext cx="4775381" cy="31305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1500" y="1968498"/>
            <a:ext cx="5073650" cy="635"/>
          </a:xfrm>
          <a:custGeom>
            <a:avLst/>
            <a:gdLst/>
            <a:ahLst/>
            <a:cxnLst/>
            <a:rect l="l" t="t" r="r" b="b"/>
            <a:pathLst>
              <a:path w="5073650" h="635">
                <a:moveTo>
                  <a:pt x="0" y="0"/>
                </a:moveTo>
                <a:lnTo>
                  <a:pt x="5073393" y="0"/>
                </a:lnTo>
              </a:path>
            </a:pathLst>
          </a:custGeom>
          <a:ln w="12700">
            <a:solidFill>
              <a:srgbClr val="9A9A9A"/>
            </a:solidFill>
          </a:ln>
        </p:spPr>
        <p:txBody>
          <a:bodyPr wrap="square" lIns="0" tIns="0" rIns="0" bIns="0" rtlCol="0"/>
          <a:lstStyle/>
          <a:p>
            <a:endParaRPr/>
          </a:p>
        </p:txBody>
      </p:sp>
      <p:sp>
        <p:nvSpPr>
          <p:cNvPr id="3" name="object 3"/>
          <p:cNvSpPr txBox="1">
            <a:spLocks noGrp="1"/>
          </p:cNvSpPr>
          <p:nvPr>
            <p:ph type="title"/>
          </p:nvPr>
        </p:nvSpPr>
        <p:spPr>
          <a:xfrm>
            <a:off x="635000" y="1066800"/>
            <a:ext cx="2006600" cy="582211"/>
          </a:xfrm>
          <a:prstGeom prst="rect">
            <a:avLst/>
          </a:prstGeom>
        </p:spPr>
        <p:txBody>
          <a:bodyPr vert="horz" wrap="square" lIns="0" tIns="12700" rIns="0" bIns="0" rtlCol="0">
            <a:spAutoFit/>
          </a:bodyPr>
          <a:lstStyle/>
          <a:p>
            <a:pPr marL="12700">
              <a:lnSpc>
                <a:spcPct val="100000"/>
              </a:lnSpc>
              <a:spcBef>
                <a:spcPts val="100"/>
              </a:spcBef>
            </a:pPr>
            <a:r>
              <a:rPr lang="zh-CN" altLang="es-ES" sz="3700" dirty="0" smtClean="0">
                <a:latin typeface="+mn-lt"/>
              </a:rPr>
              <a:t>目录</a:t>
            </a:r>
            <a:endParaRPr sz="3700" dirty="0">
              <a:latin typeface="+mn-lt"/>
            </a:endParaRPr>
          </a:p>
        </p:txBody>
      </p:sp>
      <p:sp>
        <p:nvSpPr>
          <p:cNvPr id="4" name="object 4"/>
          <p:cNvSpPr/>
          <p:nvPr/>
        </p:nvSpPr>
        <p:spPr>
          <a:xfrm>
            <a:off x="6515100" y="0"/>
            <a:ext cx="6477000" cy="97536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46100" y="2806700"/>
            <a:ext cx="4089400" cy="6437660"/>
          </a:xfrm>
          <a:prstGeom prst="rect">
            <a:avLst/>
          </a:prstGeom>
        </p:spPr>
        <p:txBody>
          <a:bodyPr vert="horz" wrap="square" lIns="0" tIns="63500" rIns="0" bIns="0" rtlCol="0">
            <a:spAutoFit/>
          </a:bodyPr>
          <a:lstStyle/>
          <a:p>
            <a:pPr marL="12700">
              <a:lnSpc>
                <a:spcPct val="100000"/>
              </a:lnSpc>
              <a:spcBef>
                <a:spcPts val="500"/>
              </a:spcBef>
            </a:pPr>
            <a:r>
              <a:rPr lang="zh-CN" altLang="es-ES" sz="2000" b="1" dirty="0" smtClean="0">
                <a:cs typeface="Times New Roman" pitchFamily="18" charset="0"/>
              </a:rPr>
              <a:t>⼀、带你⾛进西班⽛</a:t>
            </a:r>
            <a:endParaRPr lang="zh-CN" altLang="es-ES" sz="2000" dirty="0" smtClean="0">
              <a:cs typeface="Times New Roman" pitchFamily="18" charset="0"/>
            </a:endParaRPr>
          </a:p>
          <a:p>
            <a:pPr marL="369570" lvl="1" indent="-356870">
              <a:lnSpc>
                <a:spcPct val="100000"/>
              </a:lnSpc>
              <a:spcBef>
                <a:spcPts val="400"/>
              </a:spcBef>
              <a:buAutoNum type="arabicPeriod"/>
              <a:tabLst>
                <a:tab pos="370205" algn="l"/>
              </a:tabLst>
            </a:pPr>
            <a:r>
              <a:rPr lang="zh-CN" altLang="es-ES" sz="2000" b="0" spc="-70" dirty="0" smtClean="0">
                <a:cs typeface="Times New Roman" pitchFamily="18" charset="0"/>
              </a:rPr>
              <a:t>西班⽛</a:t>
            </a:r>
            <a:r>
              <a:rPr lang="es-ES" altLang="zh-CN" sz="2000" b="0" spc="-30" dirty="0" smtClean="0">
                <a:cs typeface="Times New Roman" pitchFamily="18" charset="0"/>
              </a:rPr>
              <a:t>-</a:t>
            </a:r>
            <a:r>
              <a:rPr lang="zh-CN" altLang="es-ES" sz="2000" b="0" spc="-114" dirty="0" smtClean="0">
                <a:cs typeface="Times New Roman" pitchFamily="18" charset="0"/>
              </a:rPr>
              <a:t> </a:t>
            </a:r>
            <a:r>
              <a:rPr lang="zh-CN" altLang="es-ES" sz="2000" b="0" dirty="0" smtClean="0">
                <a:cs typeface="Times New Roman" pitchFamily="18" charset="0"/>
              </a:rPr>
              <a:t>⼀个会让你爱上的国度</a:t>
            </a:r>
            <a:endParaRPr lang="zh-CN" altLang="es-ES" sz="2000" dirty="0" smtClean="0">
              <a:cs typeface="Times New Roman" pitchFamily="18" charset="0"/>
            </a:endParaRPr>
          </a:p>
          <a:p>
            <a:pPr marL="369570" lvl="1" indent="-356870">
              <a:lnSpc>
                <a:spcPct val="100000"/>
              </a:lnSpc>
              <a:spcBef>
                <a:spcPts val="400"/>
              </a:spcBef>
              <a:buAutoNum type="arabicPeriod"/>
              <a:tabLst>
                <a:tab pos="370205" algn="l"/>
              </a:tabLst>
            </a:pPr>
            <a:r>
              <a:rPr lang="zh-CN" altLang="es-ES" sz="2000" b="0" dirty="0" smtClean="0">
                <a:cs typeface="Times New Roman" pitchFamily="18" charset="0"/>
              </a:rPr>
              <a:t>⼈⽂与节⽇</a:t>
            </a:r>
            <a:endParaRPr lang="zh-CN" altLang="es-ES" sz="2000" dirty="0" smtClean="0">
              <a:cs typeface="Times New Roman" pitchFamily="18" charset="0"/>
            </a:endParaRPr>
          </a:p>
          <a:p>
            <a:pPr marL="369570" lvl="1" indent="-356870">
              <a:lnSpc>
                <a:spcPct val="100000"/>
              </a:lnSpc>
              <a:spcBef>
                <a:spcPts val="400"/>
              </a:spcBef>
              <a:buAutoNum type="arabicPeriod"/>
              <a:tabLst>
                <a:tab pos="370205" algn="l"/>
              </a:tabLst>
            </a:pPr>
            <a:r>
              <a:rPr lang="zh-CN" altLang="es-ES" sz="2000" b="0" dirty="0" smtClean="0">
                <a:cs typeface="Times New Roman" pitchFamily="18" charset="0"/>
              </a:rPr>
              <a:t>⾜球⽂化</a:t>
            </a:r>
            <a:endParaRPr lang="zh-CN" altLang="es-ES" sz="2000" dirty="0" smtClean="0">
              <a:cs typeface="Times New Roman" pitchFamily="18" charset="0"/>
            </a:endParaRPr>
          </a:p>
          <a:p>
            <a:pPr marL="369570" lvl="1" indent="-356870">
              <a:lnSpc>
                <a:spcPct val="100000"/>
              </a:lnSpc>
              <a:spcBef>
                <a:spcPts val="400"/>
              </a:spcBef>
              <a:buAutoNum type="arabicPeriod"/>
              <a:tabLst>
                <a:tab pos="370205" algn="l"/>
              </a:tabLst>
            </a:pPr>
            <a:r>
              <a:rPr lang="zh-CN" altLang="es-ES" sz="2000" b="0" dirty="0" smtClean="0">
                <a:cs typeface="Times New Roman" pitchFamily="18" charset="0"/>
              </a:rPr>
              <a:t>作息时间和美⾷⽂化</a:t>
            </a:r>
            <a:endParaRPr lang="zh-CN" altLang="es-ES" sz="2000" dirty="0" smtClean="0">
              <a:cs typeface="Times New Roman" pitchFamily="18" charset="0"/>
            </a:endParaRPr>
          </a:p>
          <a:p>
            <a:pPr marL="12700">
              <a:lnSpc>
                <a:spcPct val="100000"/>
              </a:lnSpc>
              <a:spcBef>
                <a:spcPts val="400"/>
              </a:spcBef>
            </a:pPr>
            <a:r>
              <a:rPr lang="es-ES" altLang="zh-CN" sz="2000" b="0" spc="5" dirty="0" smtClean="0">
                <a:cs typeface="Times New Roman" pitchFamily="18" charset="0"/>
              </a:rPr>
              <a:t>1.4.1</a:t>
            </a:r>
            <a:r>
              <a:rPr lang="zh-CN" altLang="es-ES" sz="2000" b="0" spc="-100" dirty="0" smtClean="0">
                <a:cs typeface="Times New Roman" pitchFamily="18" charset="0"/>
              </a:rPr>
              <a:t> </a:t>
            </a:r>
            <a:r>
              <a:rPr lang="zh-CN" altLang="es-ES" sz="2000" b="0" dirty="0" smtClean="0">
                <a:cs typeface="Times New Roman" pitchFamily="18" charset="0"/>
              </a:rPr>
              <a:t>美⾷推荐</a:t>
            </a:r>
            <a:endParaRPr lang="zh-CN" altLang="es-ES" sz="2000" dirty="0" smtClean="0">
              <a:cs typeface="Times New Roman" pitchFamily="18" charset="0"/>
            </a:endParaRPr>
          </a:p>
          <a:p>
            <a:pPr marL="369570" lvl="1" indent="-356870">
              <a:lnSpc>
                <a:spcPct val="100000"/>
              </a:lnSpc>
              <a:spcBef>
                <a:spcPts val="400"/>
              </a:spcBef>
              <a:buAutoNum type="arabicPeriod" startAt="5"/>
              <a:tabLst>
                <a:tab pos="370205" algn="l"/>
              </a:tabLst>
            </a:pPr>
            <a:r>
              <a:rPr lang="zh-CN" altLang="es-ES" sz="2000" b="0" dirty="0" smtClean="0">
                <a:cs typeface="Times New Roman" pitchFamily="18" charset="0"/>
              </a:rPr>
              <a:t>教育体制</a:t>
            </a:r>
            <a:endParaRPr lang="zh-CN" altLang="es-ES" sz="2000" dirty="0" smtClean="0">
              <a:cs typeface="Times New Roman" pitchFamily="18" charset="0"/>
            </a:endParaRPr>
          </a:p>
          <a:p>
            <a:pPr marL="369570" lvl="1" indent="-356870">
              <a:lnSpc>
                <a:spcPct val="100000"/>
              </a:lnSpc>
              <a:spcBef>
                <a:spcPts val="400"/>
              </a:spcBef>
              <a:buAutoNum type="arabicPeriod" startAt="5"/>
              <a:tabLst>
                <a:tab pos="370205" algn="l"/>
              </a:tabLst>
            </a:pPr>
            <a:r>
              <a:rPr lang="zh-CN" altLang="es-ES" sz="2000" b="0" dirty="0" smtClean="0">
                <a:cs typeface="Times New Roman" pitchFamily="18" charset="0"/>
              </a:rPr>
              <a:t>社会福利</a:t>
            </a:r>
            <a:endParaRPr lang="zh-CN" altLang="es-ES" sz="2000" dirty="0" smtClean="0">
              <a:cs typeface="Times New Roman" pitchFamily="18" charset="0"/>
            </a:endParaRPr>
          </a:p>
          <a:p>
            <a:pPr marL="12700">
              <a:lnSpc>
                <a:spcPct val="100000"/>
              </a:lnSpc>
              <a:spcBef>
                <a:spcPts val="400"/>
              </a:spcBef>
            </a:pPr>
            <a:r>
              <a:rPr lang="zh-CN" altLang="es-ES" sz="2000" b="1" dirty="0" smtClean="0">
                <a:cs typeface="Times New Roman" pitchFamily="18" charset="0"/>
              </a:rPr>
              <a:t>⼆、带你深度了解西班⽛移民获居留</a:t>
            </a:r>
            <a:endParaRPr lang="zh-CN" altLang="es-ES" sz="2000" dirty="0" smtClean="0">
              <a:cs typeface="Times New Roman" pitchFamily="18" charset="0"/>
            </a:endParaRPr>
          </a:p>
          <a:p>
            <a:pPr marL="560070" lvl="1" indent="-547370">
              <a:lnSpc>
                <a:spcPct val="100000"/>
              </a:lnSpc>
              <a:spcBef>
                <a:spcPts val="400"/>
              </a:spcBef>
              <a:buAutoNum type="arabicPeriod"/>
              <a:tabLst>
                <a:tab pos="560070" algn="l"/>
                <a:tab pos="560705" algn="l"/>
              </a:tabLst>
            </a:pPr>
            <a:r>
              <a:rPr lang="zh-CN" altLang="es-ES" sz="2000" b="0" dirty="0" smtClean="0">
                <a:cs typeface="Times New Roman" pitchFamily="18" charset="0"/>
              </a:rPr>
              <a:t>移民的⽅式</a:t>
            </a:r>
            <a:endParaRPr lang="zh-CN" altLang="es-ES" sz="2000" dirty="0" smtClean="0">
              <a:cs typeface="Times New Roman" pitchFamily="18" charset="0"/>
            </a:endParaRPr>
          </a:p>
          <a:p>
            <a:pPr marL="544830" lvl="2" indent="-532130">
              <a:lnSpc>
                <a:spcPct val="100000"/>
              </a:lnSpc>
              <a:spcBef>
                <a:spcPts val="400"/>
              </a:spcBef>
              <a:buAutoNum type="arabicPeriod"/>
              <a:tabLst>
                <a:tab pos="544830" algn="l"/>
              </a:tabLst>
            </a:pPr>
            <a:r>
              <a:rPr lang="zh-CN" altLang="es-ES" sz="2000" b="0" dirty="0" smtClean="0">
                <a:cs typeface="Times New Roman" pitchFamily="18" charset="0"/>
              </a:rPr>
              <a:t>最普遍的移民⽅式</a:t>
            </a:r>
            <a:r>
              <a:rPr lang="zh-CN" altLang="es-ES" sz="2000" b="0" spc="-110" dirty="0" smtClean="0">
                <a:cs typeface="Times New Roman" pitchFamily="18" charset="0"/>
              </a:rPr>
              <a:t> </a:t>
            </a:r>
            <a:r>
              <a:rPr lang="es-ES" altLang="zh-CN" sz="2000" b="0" spc="-235" dirty="0" smtClean="0">
                <a:cs typeface="Times New Roman" pitchFamily="18" charset="0"/>
              </a:rPr>
              <a:t>-</a:t>
            </a:r>
            <a:r>
              <a:rPr lang="zh-CN" altLang="es-ES" sz="2000" b="0" spc="-110" dirty="0" smtClean="0">
                <a:cs typeface="Times New Roman" pitchFamily="18" charset="0"/>
              </a:rPr>
              <a:t> </a:t>
            </a:r>
            <a:r>
              <a:rPr lang="zh-CN" altLang="es-ES" sz="2000" b="0" dirty="0" smtClean="0">
                <a:cs typeface="Times New Roman" pitchFamily="18" charset="0"/>
              </a:rPr>
              <a:t>具体介绍</a:t>
            </a:r>
            <a:endParaRPr lang="zh-CN" altLang="es-ES" sz="2000" dirty="0" smtClean="0">
              <a:cs typeface="Times New Roman" pitchFamily="18" charset="0"/>
            </a:endParaRPr>
          </a:p>
          <a:p>
            <a:pPr marL="560070" lvl="1" indent="-547370">
              <a:lnSpc>
                <a:spcPct val="100000"/>
              </a:lnSpc>
              <a:spcBef>
                <a:spcPts val="400"/>
              </a:spcBef>
              <a:buAutoNum type="arabicPeriod"/>
              <a:tabLst>
                <a:tab pos="560070" algn="l"/>
                <a:tab pos="560705" algn="l"/>
              </a:tabLst>
            </a:pPr>
            <a:r>
              <a:rPr lang="zh-CN" altLang="es-ES" sz="2000" b="0" dirty="0" smtClean="0">
                <a:cs typeface="Times New Roman" pitchFamily="18" charset="0"/>
              </a:rPr>
              <a:t>移民条件</a:t>
            </a:r>
            <a:endParaRPr lang="zh-CN" altLang="es-ES" sz="2000" dirty="0" smtClean="0">
              <a:cs typeface="Times New Roman" pitchFamily="18" charset="0"/>
            </a:endParaRPr>
          </a:p>
          <a:p>
            <a:pPr marL="560070" lvl="1" indent="-547370">
              <a:lnSpc>
                <a:spcPct val="100000"/>
              </a:lnSpc>
              <a:spcBef>
                <a:spcPts val="400"/>
              </a:spcBef>
              <a:buAutoNum type="arabicPeriod"/>
              <a:tabLst>
                <a:tab pos="560070" algn="l"/>
                <a:tab pos="560705" algn="l"/>
              </a:tabLst>
            </a:pPr>
            <a:r>
              <a:rPr lang="zh-CN" altLang="es-ES" sz="2000" b="0" dirty="0" smtClean="0">
                <a:cs typeface="Times New Roman" pitchFamily="18" charset="0"/>
              </a:rPr>
              <a:t>赴西办理移民前的准备</a:t>
            </a:r>
            <a:endParaRPr lang="zh-CN" altLang="es-ES" sz="2000" dirty="0" smtClean="0">
              <a:cs typeface="Times New Roman" pitchFamily="18" charset="0"/>
            </a:endParaRPr>
          </a:p>
          <a:p>
            <a:pPr marL="544830" lvl="2" indent="-532130">
              <a:lnSpc>
                <a:spcPct val="100000"/>
              </a:lnSpc>
              <a:spcBef>
                <a:spcPts val="400"/>
              </a:spcBef>
              <a:buAutoNum type="arabicPeriod"/>
              <a:tabLst>
                <a:tab pos="544830" algn="l"/>
              </a:tabLst>
            </a:pPr>
            <a:r>
              <a:rPr lang="zh-CN" altLang="es-ES" sz="2000" b="0" dirty="0" smtClean="0">
                <a:cs typeface="Times New Roman" pitchFamily="18" charset="0"/>
              </a:rPr>
              <a:t>办理移民详情</a:t>
            </a:r>
            <a:endParaRPr lang="zh-CN" altLang="es-ES" sz="2000" dirty="0" smtClean="0">
              <a:cs typeface="Times New Roman" pitchFamily="18" charset="0"/>
            </a:endParaRPr>
          </a:p>
          <a:p>
            <a:pPr marL="560070" lvl="1" indent="-547370">
              <a:lnSpc>
                <a:spcPct val="100000"/>
              </a:lnSpc>
              <a:spcBef>
                <a:spcPts val="400"/>
              </a:spcBef>
              <a:buAutoNum type="arabicPeriod"/>
              <a:tabLst>
                <a:tab pos="560070" algn="l"/>
                <a:tab pos="560705" algn="l"/>
              </a:tabLst>
            </a:pPr>
            <a:r>
              <a:rPr lang="zh-CN" altLang="es-ES" sz="2000" b="0" dirty="0" smtClean="0">
                <a:cs typeface="Times New Roman" pitchFamily="18" charset="0"/>
              </a:rPr>
              <a:t>福利待遇</a:t>
            </a:r>
            <a:endParaRPr lang="zh-CN" altLang="es-ES" sz="2000" dirty="0" smtClean="0">
              <a:cs typeface="Times New Roman" pitchFamily="18" charset="0"/>
            </a:endParaRPr>
          </a:p>
          <a:p>
            <a:pPr marL="12700">
              <a:lnSpc>
                <a:spcPct val="100000"/>
              </a:lnSpc>
              <a:spcBef>
                <a:spcPts val="400"/>
              </a:spcBef>
            </a:pPr>
            <a:r>
              <a:rPr lang="es-ES" altLang="zh-CN" sz="2000" b="0" spc="-135" dirty="0" smtClean="0">
                <a:cs typeface="Times New Roman" pitchFamily="18" charset="0"/>
              </a:rPr>
              <a:t>2.6</a:t>
            </a:r>
            <a:r>
              <a:rPr lang="zh-CN" altLang="es-ES" sz="2000" b="0" spc="-105" dirty="0" smtClean="0">
                <a:cs typeface="Times New Roman" pitchFamily="18" charset="0"/>
              </a:rPr>
              <a:t> </a:t>
            </a:r>
            <a:r>
              <a:rPr lang="zh-CN" altLang="es-ES" sz="2000" b="0" dirty="0" smtClean="0">
                <a:cs typeface="Times New Roman" pitchFamily="18" charset="0"/>
              </a:rPr>
              <a:t>房屋买卖当中所产⽣的税费</a:t>
            </a:r>
            <a:endParaRPr lang="zh-CN" altLang="es-ES" sz="2000" dirty="0" smtClean="0">
              <a:cs typeface="Times New Roman" pitchFamily="18" charset="0"/>
            </a:endParaRPr>
          </a:p>
          <a:p>
            <a:pPr marL="12700">
              <a:lnSpc>
                <a:spcPct val="100000"/>
              </a:lnSpc>
              <a:spcBef>
                <a:spcPts val="500"/>
              </a:spcBef>
            </a:pPr>
            <a:endParaRPr sz="2000" dirty="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511300"/>
            <a:ext cx="2768600" cy="391160"/>
          </a:xfrm>
          <a:prstGeom prst="rect">
            <a:avLst/>
          </a:prstGeom>
        </p:spPr>
        <p:txBody>
          <a:bodyPr vert="horz" wrap="square" lIns="0" tIns="12700" rIns="0" bIns="0" rtlCol="0">
            <a:spAutoFit/>
          </a:bodyPr>
          <a:lstStyle/>
          <a:p>
            <a:pPr marL="12700">
              <a:lnSpc>
                <a:spcPct val="100000"/>
              </a:lnSpc>
              <a:spcBef>
                <a:spcPts val="100"/>
              </a:spcBef>
            </a:pPr>
            <a:r>
              <a:rPr sz="2400" spc="-600" dirty="0"/>
              <a:t>投资移⺠民⻄西班⽛牙须知</a:t>
            </a:r>
            <a:endParaRPr sz="2400"/>
          </a:p>
        </p:txBody>
      </p:sp>
      <p:sp>
        <p:nvSpPr>
          <p:cNvPr id="3" name="object 3"/>
          <p:cNvSpPr txBox="1"/>
          <p:nvPr/>
        </p:nvSpPr>
        <p:spPr>
          <a:xfrm>
            <a:off x="1193800" y="4787900"/>
            <a:ext cx="538797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2.</a:t>
            </a:r>
            <a:r>
              <a:rPr sz="2000" spc="-30" dirty="0">
                <a:latin typeface="Arial"/>
                <a:cs typeface="Arial"/>
              </a:rPr>
              <a:t> </a:t>
            </a:r>
            <a:r>
              <a:rPr sz="2000" spc="-185" dirty="0">
                <a:latin typeface="PMingLiU"/>
                <a:cs typeface="PMingLiU"/>
              </a:rPr>
              <a:t>到当地警察局录⼊入指纹及签名，申请居留留卡。</a:t>
            </a:r>
            <a:endParaRPr sz="2000">
              <a:latin typeface="PMingLiU"/>
              <a:cs typeface="PMingLiU"/>
            </a:endParaRPr>
          </a:p>
        </p:txBody>
      </p:sp>
      <p:sp>
        <p:nvSpPr>
          <p:cNvPr id="4" name="object 4"/>
          <p:cNvSpPr txBox="1"/>
          <p:nvPr/>
        </p:nvSpPr>
        <p:spPr>
          <a:xfrm>
            <a:off x="1079500" y="6032500"/>
            <a:ext cx="8605520" cy="8763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3.</a:t>
            </a:r>
            <a:r>
              <a:rPr sz="2000" spc="-35" dirty="0">
                <a:latin typeface="Arial"/>
                <a:cs typeface="Arial"/>
              </a:rPr>
              <a:t> </a:t>
            </a:r>
            <a:r>
              <a:rPr sz="2000" spc="-500" dirty="0">
                <a:latin typeface="PMingLiU"/>
                <a:cs typeface="PMingLiU"/>
              </a:rPr>
              <a:t>投资⼈人及家⼈人</a:t>
            </a:r>
            <a:r>
              <a:rPr sz="2000" spc="-5" dirty="0">
                <a:latin typeface="Arial"/>
                <a:cs typeface="Arial"/>
              </a:rPr>
              <a:t>21</a:t>
            </a:r>
            <a:r>
              <a:rPr sz="2000" spc="-125" dirty="0">
                <a:latin typeface="PMingLiU"/>
                <a:cs typeface="PMingLiU"/>
              </a:rPr>
              <a:t>天后可领取居留留卡原件，之后换取</a:t>
            </a:r>
            <a:r>
              <a:rPr sz="2000" spc="-5" dirty="0">
                <a:latin typeface="Arial"/>
                <a:cs typeface="Arial"/>
              </a:rPr>
              <a:t>2</a:t>
            </a:r>
            <a:r>
              <a:rPr sz="2000" spc="-465" dirty="0">
                <a:latin typeface="PMingLiU"/>
                <a:cs typeface="PMingLiU"/>
              </a:rPr>
              <a:t>年年居留留，若满⾜足条件，</a:t>
            </a:r>
            <a:endParaRPr sz="2000">
              <a:latin typeface="PMingLiU"/>
              <a:cs typeface="PMingLiU"/>
            </a:endParaRPr>
          </a:p>
          <a:p>
            <a:pPr marL="294640">
              <a:lnSpc>
                <a:spcPct val="100000"/>
              </a:lnSpc>
              <a:spcBef>
                <a:spcPts val="1900"/>
              </a:spcBef>
            </a:pPr>
            <a:r>
              <a:rPr sz="2000" spc="-5" dirty="0">
                <a:latin typeface="Arial"/>
                <a:cs typeface="Arial"/>
              </a:rPr>
              <a:t>5</a:t>
            </a:r>
            <a:r>
              <a:rPr sz="2000" spc="-225" dirty="0">
                <a:latin typeface="PMingLiU"/>
                <a:cs typeface="PMingLiU"/>
              </a:rPr>
              <a:t>年年后可申请永居。</a:t>
            </a:r>
            <a:r>
              <a:rPr sz="2000" spc="-5" dirty="0">
                <a:latin typeface="Arial"/>
                <a:cs typeface="Arial"/>
              </a:rPr>
              <a:t>1</a:t>
            </a:r>
            <a:r>
              <a:rPr sz="2000" spc="-290" dirty="0">
                <a:latin typeface="PMingLiU"/>
                <a:cs typeface="PMingLiU"/>
              </a:rPr>
              <a:t>年年（签证时间</a:t>
            </a:r>
            <a:r>
              <a:rPr sz="2000" spc="-150" dirty="0">
                <a:latin typeface="Arial"/>
                <a:cs typeface="Arial"/>
              </a:rPr>
              <a:t>)</a:t>
            </a:r>
            <a:r>
              <a:rPr sz="2000" spc="-5" dirty="0">
                <a:latin typeface="Arial"/>
                <a:cs typeface="Arial"/>
              </a:rPr>
              <a:t> </a:t>
            </a:r>
            <a:r>
              <a:rPr sz="2000" spc="15" dirty="0">
                <a:latin typeface="Arial"/>
                <a:cs typeface="Arial"/>
              </a:rPr>
              <a:t>+2</a:t>
            </a:r>
            <a:r>
              <a:rPr sz="2000" spc="-1000" dirty="0">
                <a:latin typeface="PMingLiU"/>
                <a:cs typeface="PMingLiU"/>
              </a:rPr>
              <a:t>年年</a:t>
            </a:r>
            <a:r>
              <a:rPr sz="2000" spc="35" dirty="0">
                <a:latin typeface="PMingLiU"/>
                <a:cs typeface="PMingLiU"/>
              </a:rPr>
              <a:t> </a:t>
            </a:r>
            <a:r>
              <a:rPr sz="2000" spc="15" dirty="0">
                <a:latin typeface="Arial"/>
                <a:cs typeface="Arial"/>
              </a:rPr>
              <a:t>+5</a:t>
            </a:r>
            <a:r>
              <a:rPr sz="2000" dirty="0">
                <a:latin typeface="Arial"/>
                <a:cs typeface="Arial"/>
              </a:rPr>
              <a:t> </a:t>
            </a:r>
            <a:r>
              <a:rPr sz="2000" spc="-1000" dirty="0">
                <a:latin typeface="PMingLiU"/>
                <a:cs typeface="PMingLiU"/>
              </a:rPr>
              <a:t>年年</a:t>
            </a:r>
            <a:endParaRPr sz="2000">
              <a:latin typeface="PMingLiU"/>
              <a:cs typeface="PMingLiU"/>
            </a:endParaRPr>
          </a:p>
        </p:txBody>
      </p:sp>
      <p:sp>
        <p:nvSpPr>
          <p:cNvPr id="5" name="object 5"/>
          <p:cNvSpPr txBox="1"/>
          <p:nvPr/>
        </p:nvSpPr>
        <p:spPr>
          <a:xfrm>
            <a:off x="1155700" y="2984500"/>
            <a:ext cx="9705975" cy="838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1.</a:t>
            </a:r>
            <a:r>
              <a:rPr sz="2000" spc="55" dirty="0">
                <a:latin typeface="Arial"/>
                <a:cs typeface="Arial"/>
              </a:rPr>
              <a:t> </a:t>
            </a:r>
            <a:r>
              <a:rPr sz="2000" spc="-415" dirty="0">
                <a:latin typeface="PMingLiU"/>
                <a:cs typeface="PMingLiU"/>
              </a:rPr>
              <a:t>投资者及家⼈人在有效⼀一年年期移⺠民签证时间内⼊入境⻄西班⽛牙（投资</a:t>
            </a:r>
            <a:r>
              <a:rPr sz="2000" dirty="0">
                <a:latin typeface="PMingLiU"/>
                <a:cs typeface="PMingLiU"/>
              </a:rPr>
              <a:t>者</a:t>
            </a:r>
            <a:r>
              <a:rPr sz="2000" spc="-620" dirty="0">
                <a:latin typeface="PMingLiU"/>
                <a:cs typeface="PMingLiU"/>
              </a:rPr>
              <a:t>第⼆二次⼊入境⻄西班⽛牙，</a:t>
            </a:r>
            <a:endParaRPr sz="2000">
              <a:latin typeface="PMingLiU"/>
              <a:cs typeface="PMingLiU"/>
            </a:endParaRPr>
          </a:p>
          <a:p>
            <a:pPr marL="330200">
              <a:lnSpc>
                <a:spcPct val="100000"/>
              </a:lnSpc>
              <a:spcBef>
                <a:spcPts val="1600"/>
              </a:spcBef>
            </a:pPr>
            <a:r>
              <a:rPr sz="2000" dirty="0">
                <a:latin typeface="PMingLiU"/>
                <a:cs typeface="PMingLiU"/>
              </a:rPr>
              <a:t>递交欧盟卡申请</a:t>
            </a:r>
            <a:r>
              <a:rPr sz="2000" spc="20" dirty="0">
                <a:latin typeface="PMingLiU"/>
                <a:cs typeface="PMingLiU"/>
              </a:rPr>
              <a:t>，</a:t>
            </a:r>
            <a:r>
              <a:rPr sz="2000" spc="20" dirty="0">
                <a:latin typeface="Arial"/>
                <a:cs typeface="Arial"/>
              </a:rPr>
              <a:t>7-30</a:t>
            </a:r>
            <a:r>
              <a:rPr sz="2000" spc="-250" dirty="0">
                <a:latin typeface="PMingLiU"/>
                <a:cs typeface="PMingLiU"/>
              </a:rPr>
              <a:t>天内，居留留申请</a:t>
            </a:r>
            <a:r>
              <a:rPr sz="2000" dirty="0">
                <a:latin typeface="PMingLiU"/>
                <a:cs typeface="PMingLiU"/>
              </a:rPr>
              <a:t>获批。</a:t>
            </a:r>
            <a:endParaRPr sz="2000">
              <a:latin typeface="PMingLiU"/>
              <a:cs typeface="PMingLiU"/>
            </a:endParaRPr>
          </a:p>
        </p:txBody>
      </p:sp>
      <p:sp>
        <p:nvSpPr>
          <p:cNvPr id="6" name="object 6"/>
          <p:cNvSpPr txBox="1"/>
          <p:nvPr/>
        </p:nvSpPr>
        <p:spPr>
          <a:xfrm>
            <a:off x="1028700" y="8001000"/>
            <a:ext cx="7165975" cy="8509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4.</a:t>
            </a:r>
            <a:r>
              <a:rPr sz="2000" spc="-35" dirty="0">
                <a:latin typeface="Arial"/>
                <a:cs typeface="Arial"/>
              </a:rPr>
              <a:t> </a:t>
            </a:r>
            <a:r>
              <a:rPr sz="2000" spc="-260" dirty="0">
                <a:latin typeface="PMingLiU"/>
                <a:cs typeface="PMingLiU"/>
              </a:rPr>
              <a:t>投资者可授权当地律律师或者房产中介对其房产进⾏行行后期管理理，</a:t>
            </a:r>
            <a:endParaRPr sz="2000">
              <a:latin typeface="PMingLiU"/>
              <a:cs typeface="PMingLiU"/>
            </a:endParaRPr>
          </a:p>
          <a:p>
            <a:pPr marL="406400">
              <a:lnSpc>
                <a:spcPct val="100000"/>
              </a:lnSpc>
              <a:spcBef>
                <a:spcPts val="1700"/>
              </a:spcBef>
            </a:pPr>
            <a:r>
              <a:rPr sz="2000" spc="-500" dirty="0">
                <a:latin typeface="PMingLiU"/>
                <a:cs typeface="PMingLiU"/>
              </a:rPr>
              <a:t>例例如：</a:t>
            </a:r>
            <a:r>
              <a:rPr sz="2000" dirty="0">
                <a:latin typeface="PMingLiU"/>
                <a:cs typeface="PMingLiU"/>
              </a:rPr>
              <a:t>出</a:t>
            </a:r>
            <a:r>
              <a:rPr sz="2000" spc="-175" dirty="0">
                <a:latin typeface="PMingLiU"/>
                <a:cs typeface="PMingLiU"/>
              </a:rPr>
              <a:t>租，酒店式管理理等。增加及确保房产的投资收⼊入</a:t>
            </a:r>
            <a:endParaRPr sz="2000">
              <a:latin typeface="PMingLiU"/>
              <a:cs typeface="PMingLiU"/>
            </a:endParaRPr>
          </a:p>
        </p:txBody>
      </p:sp>
      <p:sp>
        <p:nvSpPr>
          <p:cNvPr id="7" name="object 7"/>
          <p:cNvSpPr/>
          <p:nvPr/>
        </p:nvSpPr>
        <p:spPr>
          <a:xfrm>
            <a:off x="8252814" y="3413546"/>
            <a:ext cx="4225640" cy="253538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269313" y="7015164"/>
            <a:ext cx="4596904" cy="253538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117600"/>
            <a:ext cx="8529955" cy="513080"/>
          </a:xfrm>
          <a:prstGeom prst="rect">
            <a:avLst/>
          </a:prstGeom>
        </p:spPr>
        <p:txBody>
          <a:bodyPr vert="horz" wrap="square" lIns="0" tIns="12700" rIns="0" bIns="0" rtlCol="0">
            <a:spAutoFit/>
          </a:bodyPr>
          <a:lstStyle/>
          <a:p>
            <a:pPr marL="12700">
              <a:lnSpc>
                <a:spcPct val="100000"/>
              </a:lnSpc>
              <a:spcBef>
                <a:spcPts val="100"/>
              </a:spcBef>
            </a:pPr>
            <a:r>
              <a:rPr sz="3200" spc="-120" dirty="0">
                <a:latin typeface="Arial"/>
                <a:cs typeface="Arial"/>
              </a:rPr>
              <a:t>“</a:t>
            </a:r>
            <a:r>
              <a:rPr sz="3200" spc="-1070" dirty="0"/>
              <a:t>⾮非盈利利性居留留</a:t>
            </a:r>
            <a:r>
              <a:rPr sz="3200" spc="-120" dirty="0">
                <a:latin typeface="Arial"/>
                <a:cs typeface="Arial"/>
              </a:rPr>
              <a:t>”</a:t>
            </a:r>
            <a:r>
              <a:rPr sz="3200" spc="-215" dirty="0"/>
              <a:t>移⺠民条件、申请条件和申请流程</a:t>
            </a:r>
            <a:endParaRPr sz="3200">
              <a:latin typeface="Arial"/>
              <a:cs typeface="Arial"/>
            </a:endParaRPr>
          </a:p>
        </p:txBody>
      </p:sp>
      <p:sp>
        <p:nvSpPr>
          <p:cNvPr id="3" name="object 3"/>
          <p:cNvSpPr txBox="1"/>
          <p:nvPr/>
        </p:nvSpPr>
        <p:spPr>
          <a:xfrm>
            <a:off x="5190703" y="4093667"/>
            <a:ext cx="457200" cy="183515"/>
          </a:xfrm>
          <a:prstGeom prst="rect">
            <a:avLst/>
          </a:prstGeom>
        </p:spPr>
        <p:txBody>
          <a:bodyPr vert="horz" wrap="square" lIns="0" tIns="0" rIns="0" bIns="0" rtlCol="0">
            <a:spAutoFit/>
          </a:bodyPr>
          <a:lstStyle/>
          <a:p>
            <a:pPr>
              <a:lnSpc>
                <a:spcPts val="1405"/>
              </a:lnSpc>
            </a:pPr>
            <a:r>
              <a:rPr sz="1200" dirty="0">
                <a:latin typeface="PMingLiU"/>
                <a:cs typeface="PMingLiU"/>
              </a:rPr>
              <a:t>疾病。</a:t>
            </a:r>
            <a:endParaRPr sz="1200">
              <a:latin typeface="PMingLiU"/>
              <a:cs typeface="PMingLiU"/>
            </a:endParaRPr>
          </a:p>
        </p:txBody>
      </p:sp>
      <p:sp>
        <p:nvSpPr>
          <p:cNvPr id="4" name="object 4"/>
          <p:cNvSpPr txBox="1"/>
          <p:nvPr/>
        </p:nvSpPr>
        <p:spPr>
          <a:xfrm>
            <a:off x="1079500" y="2189479"/>
            <a:ext cx="6475095" cy="7378700"/>
          </a:xfrm>
          <a:prstGeom prst="rect">
            <a:avLst/>
          </a:prstGeom>
        </p:spPr>
        <p:txBody>
          <a:bodyPr vert="horz" wrap="square" lIns="0" tIns="83820" rIns="0" bIns="0" rtlCol="0">
            <a:spAutoFit/>
          </a:bodyPr>
          <a:lstStyle/>
          <a:p>
            <a:pPr marL="12700">
              <a:lnSpc>
                <a:spcPct val="100000"/>
              </a:lnSpc>
              <a:spcBef>
                <a:spcPts val="660"/>
              </a:spcBef>
            </a:pPr>
            <a:r>
              <a:rPr sz="1200" b="1" spc="-240" dirty="0">
                <a:latin typeface="Microsoft JhengHei UI"/>
                <a:cs typeface="Microsoft JhengHei UI"/>
              </a:rPr>
              <a:t>移⺠民条件</a:t>
            </a:r>
            <a:endParaRPr sz="1200">
              <a:latin typeface="Microsoft JhengHei UI"/>
              <a:cs typeface="Microsoft JhengHei UI"/>
            </a:endParaRPr>
          </a:p>
          <a:p>
            <a:pPr marL="194310" indent="-181610">
              <a:lnSpc>
                <a:spcPct val="100000"/>
              </a:lnSpc>
              <a:spcBef>
                <a:spcPts val="560"/>
              </a:spcBef>
              <a:buFont typeface="Trebuchet MS"/>
              <a:buAutoNum type="arabicPeriod"/>
              <a:tabLst>
                <a:tab pos="194945" algn="l"/>
              </a:tabLst>
            </a:pPr>
            <a:r>
              <a:rPr sz="1200" spc="-185" dirty="0">
                <a:latin typeface="PMingLiU"/>
                <a:cs typeface="PMingLiU"/>
              </a:rPr>
              <a:t>在⻄西班⽛牙境内正常活动。</a:t>
            </a:r>
            <a:endParaRPr sz="1200">
              <a:latin typeface="PMingLiU"/>
              <a:cs typeface="PMingLiU"/>
            </a:endParaRPr>
          </a:p>
          <a:p>
            <a:pPr marL="194310" indent="-181610">
              <a:lnSpc>
                <a:spcPct val="100000"/>
              </a:lnSpc>
              <a:spcBef>
                <a:spcPts val="660"/>
              </a:spcBef>
              <a:buFont typeface="Trebuchet MS"/>
              <a:buAutoNum type="arabicPeriod"/>
              <a:tabLst>
                <a:tab pos="194945" algn="l"/>
              </a:tabLst>
            </a:pPr>
            <a:r>
              <a:rPr sz="1200" spc="-195" dirty="0">
                <a:latin typeface="PMingLiU"/>
                <a:cs typeface="PMingLiU"/>
              </a:rPr>
              <a:t>如果申请⼈人满⾜足法定刑事责任年年龄，需提供在⻄西班⽛牙和最近</a:t>
            </a:r>
            <a:r>
              <a:rPr sz="1200" spc="-190" dirty="0">
                <a:latin typeface="PMingLiU"/>
                <a:cs typeface="PMingLiU"/>
              </a:rPr>
              <a:t> </a:t>
            </a:r>
            <a:r>
              <a:rPr sz="1200" dirty="0">
                <a:latin typeface="Trebuchet MS"/>
                <a:cs typeface="Trebuchet MS"/>
              </a:rPr>
              <a:t>5 </a:t>
            </a:r>
            <a:r>
              <a:rPr sz="1200" spc="-215" dirty="0">
                <a:latin typeface="PMingLiU"/>
                <a:cs typeface="PMingLiU"/>
              </a:rPr>
              <a:t>年年⽣生活过的国家的⽆无犯罪证明。</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spc="-195" dirty="0">
                <a:latin typeface="PMingLiU"/>
                <a:cs typeface="PMingLiU"/>
              </a:rPr>
              <a:t>没有被与⻄西班⽛牙签订相关协议的国家禁⽌止⼊入境。</a:t>
            </a:r>
            <a:endParaRPr sz="1200">
              <a:latin typeface="PMingLiU"/>
              <a:cs typeface="PMingLiU"/>
            </a:endParaRPr>
          </a:p>
          <a:p>
            <a:pPr marL="194310" indent="-181610">
              <a:lnSpc>
                <a:spcPct val="100000"/>
              </a:lnSpc>
              <a:spcBef>
                <a:spcPts val="660"/>
              </a:spcBef>
              <a:buFont typeface="Trebuchet MS"/>
              <a:buAutoNum type="arabicPeriod"/>
              <a:tabLst>
                <a:tab pos="194945" algn="l"/>
              </a:tabLst>
            </a:pPr>
            <a:r>
              <a:rPr sz="1200" spc="-275" dirty="0">
                <a:latin typeface="PMingLiU"/>
                <a:cs typeface="PMingLiU"/>
              </a:rPr>
              <a:t>在不不需要⼯工作的情况下，有⾜足够的资⾦金金满⾜足⾃自身或其家⼈人在⻄西班⽛牙居住的⽣生活开销。</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spc="-160" dirty="0">
                <a:latin typeface="PMingLiU"/>
                <a:cs typeface="PMingLiU"/>
              </a:rPr>
              <a:t>在⻄西班⽛牙获准的保险机构，购买了了公⽴立或者商业医疗保险。</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spc="-160" dirty="0">
                <a:latin typeface="PMingLiU"/>
                <a:cs typeface="PMingLiU"/>
              </a:rPr>
              <a:t>在承诺期限内需返回⻄西班⽛牙。</a:t>
            </a:r>
            <a:endParaRPr sz="1200">
              <a:latin typeface="PMingLiU"/>
              <a:cs typeface="PMingLiU"/>
            </a:endParaRPr>
          </a:p>
          <a:p>
            <a:pPr marL="194310" indent="-181610">
              <a:lnSpc>
                <a:spcPct val="100000"/>
              </a:lnSpc>
              <a:spcBef>
                <a:spcPts val="660"/>
              </a:spcBef>
              <a:buFont typeface="Trebuchet MS"/>
              <a:buAutoNum type="arabicPeriod"/>
              <a:tabLst>
                <a:tab pos="194945" algn="l"/>
              </a:tabLst>
            </a:pPr>
            <a:r>
              <a:rPr sz="1200" dirty="0">
                <a:latin typeface="PMingLiU"/>
                <a:cs typeface="PMingLiU"/>
              </a:rPr>
              <a:t>没有任何</a:t>
            </a:r>
            <a:r>
              <a:rPr sz="1200" spc="40" dirty="0">
                <a:latin typeface="PMingLiU"/>
                <a:cs typeface="PMingLiU"/>
              </a:rPr>
              <a:t> </a:t>
            </a:r>
            <a:r>
              <a:rPr sz="1200" spc="-5" dirty="0">
                <a:latin typeface="Trebuchet MS"/>
                <a:cs typeface="Trebuchet MS"/>
              </a:rPr>
              <a:t>2005</a:t>
            </a:r>
            <a:r>
              <a:rPr sz="1200" dirty="0">
                <a:latin typeface="Trebuchet MS"/>
                <a:cs typeface="Trebuchet MS"/>
              </a:rPr>
              <a:t> </a:t>
            </a:r>
            <a:r>
              <a:rPr sz="1200" spc="-210" dirty="0">
                <a:latin typeface="PMingLiU"/>
                <a:cs typeface="PMingLiU"/>
              </a:rPr>
              <a:t>年年国际卫⽣生条例例规定的危害公众健康的重⼤大</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spc="-200" dirty="0">
                <a:latin typeface="PMingLiU"/>
                <a:cs typeface="PMingLiU"/>
              </a:rPr>
              <a:t>已⽀支付了了申请流程的相关⼿手续费。</a:t>
            </a:r>
            <a:endParaRPr sz="1200">
              <a:latin typeface="PMingLiU"/>
              <a:cs typeface="PMingLiU"/>
            </a:endParaRPr>
          </a:p>
          <a:p>
            <a:pPr>
              <a:lnSpc>
                <a:spcPct val="100000"/>
              </a:lnSpc>
              <a:spcBef>
                <a:spcPts val="45"/>
              </a:spcBef>
            </a:pPr>
            <a:endParaRPr sz="1750">
              <a:latin typeface="Times New Roman"/>
              <a:cs typeface="Times New Roman"/>
            </a:endParaRPr>
          </a:p>
          <a:p>
            <a:pPr marL="12700">
              <a:lnSpc>
                <a:spcPct val="100000"/>
              </a:lnSpc>
            </a:pPr>
            <a:r>
              <a:rPr sz="1200" b="1" dirty="0">
                <a:latin typeface="Microsoft JhengHei UI"/>
                <a:cs typeface="Microsoft JhengHei UI"/>
              </a:rPr>
              <a:t>申请条件</a:t>
            </a:r>
            <a:endParaRPr sz="1200">
              <a:latin typeface="Microsoft JhengHei UI"/>
              <a:cs typeface="Microsoft JhengHei UI"/>
            </a:endParaRPr>
          </a:p>
          <a:p>
            <a:pPr marL="194310" indent="-181610">
              <a:lnSpc>
                <a:spcPct val="100000"/>
              </a:lnSpc>
              <a:spcBef>
                <a:spcPts val="560"/>
              </a:spcBef>
              <a:buAutoNum type="arabicPeriod"/>
              <a:tabLst>
                <a:tab pos="194945" algn="l"/>
              </a:tabLst>
            </a:pPr>
            <a:r>
              <a:rPr sz="1200" spc="-5" dirty="0">
                <a:latin typeface="Trebuchet MS"/>
                <a:cs typeface="Trebuchet MS"/>
              </a:rPr>
              <a:t>18 </a:t>
            </a:r>
            <a:r>
              <a:rPr sz="1200" spc="-160" dirty="0">
                <a:latin typeface="PMingLiU"/>
                <a:cs typeface="PMingLiU"/>
              </a:rPr>
              <a:t>周岁以上的⾮非欧盟国家公⺠民；</a:t>
            </a:r>
            <a:endParaRPr sz="1200">
              <a:latin typeface="PMingLiU"/>
              <a:cs typeface="PMingLiU"/>
            </a:endParaRPr>
          </a:p>
          <a:p>
            <a:pPr marL="194310" indent="-181610">
              <a:lnSpc>
                <a:spcPct val="100000"/>
              </a:lnSpc>
              <a:spcBef>
                <a:spcPts val="660"/>
              </a:spcBef>
              <a:buFont typeface="Trebuchet MS"/>
              <a:buAutoNum type="arabicPeriod"/>
              <a:tabLst>
                <a:tab pos="194945" algn="l"/>
              </a:tabLst>
            </a:pPr>
            <a:r>
              <a:rPr sz="1200" spc="-120" dirty="0">
                <a:latin typeface="PMingLiU"/>
                <a:cs typeface="PMingLiU"/>
              </a:rPr>
              <a:t>在⻄西班⽛牙拥有固定居所（购买或租赁）；</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spc="-175" dirty="0">
                <a:latin typeface="PMingLiU"/>
                <a:cs typeface="PMingLiU"/>
              </a:rPr>
              <a:t>⽆无犯罪记录；</a:t>
            </a:r>
            <a:endParaRPr sz="1200">
              <a:latin typeface="PMingLiU"/>
              <a:cs typeface="PMingLiU"/>
            </a:endParaRPr>
          </a:p>
          <a:p>
            <a:pPr marL="194310" indent="-181610">
              <a:lnSpc>
                <a:spcPct val="100000"/>
              </a:lnSpc>
              <a:spcBef>
                <a:spcPts val="660"/>
              </a:spcBef>
              <a:buFont typeface="Trebuchet MS"/>
              <a:buAutoNum type="arabicPeriod"/>
              <a:tabLst>
                <a:tab pos="194945" algn="l"/>
              </a:tabLst>
            </a:pPr>
            <a:r>
              <a:rPr sz="1200" dirty="0">
                <a:latin typeface="PMingLiU"/>
                <a:cs typeface="PMingLiU"/>
              </a:rPr>
              <a:t>健康体检证明；</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spc="-200" dirty="0">
                <a:latin typeface="PMingLiU"/>
                <a:cs typeface="PMingLiU"/>
              </a:rPr>
              <a:t>购买⻄西班⽛牙医疗保险；</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spc="-300" dirty="0">
                <a:latin typeface="PMingLiU"/>
                <a:cs typeface="PMingLiU"/>
              </a:rPr>
              <a:t>每年年有</a:t>
            </a:r>
            <a:r>
              <a:rPr sz="1200" dirty="0">
                <a:latin typeface="Trebuchet MS"/>
                <a:cs typeface="Trebuchet MS"/>
              </a:rPr>
              <a:t>4</a:t>
            </a:r>
            <a:r>
              <a:rPr sz="1200" spc="-240" dirty="0">
                <a:latin typeface="PMingLiU"/>
                <a:cs typeface="PMingLiU"/>
              </a:rPr>
              <a:t>万欧元以上的⾮非⼯工资收⼊入；</a:t>
            </a:r>
            <a:endParaRPr sz="1200">
              <a:latin typeface="PMingLiU"/>
              <a:cs typeface="PMingLiU"/>
            </a:endParaRPr>
          </a:p>
          <a:p>
            <a:pPr marL="194310" indent="-181610">
              <a:lnSpc>
                <a:spcPct val="100000"/>
              </a:lnSpc>
              <a:spcBef>
                <a:spcPts val="660"/>
              </a:spcBef>
              <a:buFont typeface="Trebuchet MS"/>
              <a:buAutoNum type="arabicPeriod"/>
              <a:tabLst>
                <a:tab pos="194945" algn="l"/>
              </a:tabLst>
            </a:pPr>
            <a:r>
              <a:rPr sz="1200" spc="-160" dirty="0">
                <a:latin typeface="PMingLiU"/>
                <a:cs typeface="PMingLiU"/>
              </a:rPr>
              <a:t>在国内银⾏行行账户活期余额保持</a:t>
            </a:r>
            <a:r>
              <a:rPr sz="1200" dirty="0">
                <a:latin typeface="Trebuchet MS"/>
                <a:cs typeface="Trebuchet MS"/>
              </a:rPr>
              <a:t>80-100</a:t>
            </a:r>
            <a:r>
              <a:rPr sz="1200" dirty="0">
                <a:latin typeface="PMingLiU"/>
                <a:cs typeface="PMingLiU"/>
              </a:rPr>
              <a:t>万元；</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spc="-300" dirty="0">
                <a:latin typeface="PMingLiU"/>
                <a:cs typeface="PMingLiU"/>
              </a:rPr>
              <a:t>在⻄西班⽛牙银⾏行行账户存有最低 </a:t>
            </a:r>
            <a:r>
              <a:rPr sz="1200" dirty="0">
                <a:latin typeface="Trebuchet MS"/>
                <a:cs typeface="Trebuchet MS"/>
              </a:rPr>
              <a:t>5</a:t>
            </a:r>
            <a:r>
              <a:rPr sz="1200" dirty="0">
                <a:latin typeface="PMingLiU"/>
                <a:cs typeface="PMingLiU"/>
              </a:rPr>
              <a:t>万欧元。</a:t>
            </a:r>
            <a:endParaRPr sz="1200">
              <a:latin typeface="PMingLiU"/>
              <a:cs typeface="PMingLiU"/>
            </a:endParaRPr>
          </a:p>
          <a:p>
            <a:pPr>
              <a:lnSpc>
                <a:spcPct val="100000"/>
              </a:lnSpc>
              <a:spcBef>
                <a:spcPts val="50"/>
              </a:spcBef>
            </a:pPr>
            <a:endParaRPr sz="1750">
              <a:latin typeface="Times New Roman"/>
              <a:cs typeface="Times New Roman"/>
            </a:endParaRPr>
          </a:p>
          <a:p>
            <a:pPr marL="12700">
              <a:lnSpc>
                <a:spcPct val="100000"/>
              </a:lnSpc>
            </a:pPr>
            <a:r>
              <a:rPr sz="1200" b="1" dirty="0">
                <a:latin typeface="Microsoft JhengHei UI"/>
                <a:cs typeface="Microsoft JhengHei UI"/>
              </a:rPr>
              <a:t>申请流程</a:t>
            </a:r>
            <a:endParaRPr sz="1200">
              <a:latin typeface="Microsoft JhengHei UI"/>
              <a:cs typeface="Microsoft JhengHei UI"/>
            </a:endParaRPr>
          </a:p>
          <a:p>
            <a:pPr marL="194310" indent="-181610">
              <a:lnSpc>
                <a:spcPct val="100000"/>
              </a:lnSpc>
              <a:spcBef>
                <a:spcPts val="560"/>
              </a:spcBef>
              <a:buFont typeface="Trebuchet MS"/>
              <a:buAutoNum type="arabicPeriod"/>
              <a:tabLst>
                <a:tab pos="194945" algn="l"/>
              </a:tabLst>
            </a:pPr>
            <a:r>
              <a:rPr sz="1200" spc="-110" dirty="0">
                <a:latin typeface="PMingLiU"/>
                <a:cs typeface="PMingLiU"/>
              </a:rPr>
              <a:t>律律师评估，签署协议；</a:t>
            </a:r>
            <a:endParaRPr sz="1200">
              <a:latin typeface="PMingLiU"/>
              <a:cs typeface="PMingLiU"/>
            </a:endParaRPr>
          </a:p>
          <a:p>
            <a:pPr marL="194310" indent="-181610">
              <a:lnSpc>
                <a:spcPct val="100000"/>
              </a:lnSpc>
              <a:spcBef>
                <a:spcPts val="660"/>
              </a:spcBef>
              <a:buFont typeface="Trebuchet MS"/>
              <a:buAutoNum type="arabicPeriod"/>
              <a:tabLst>
                <a:tab pos="194945" algn="l"/>
              </a:tabLst>
            </a:pPr>
            <a:r>
              <a:rPr sz="1200" dirty="0">
                <a:latin typeface="PMingLiU"/>
                <a:cs typeface="PMingLiU"/>
              </a:rPr>
              <a:t>缴纳前期服务费；</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spc="-270" dirty="0">
                <a:latin typeface="PMingLiU"/>
                <a:cs typeface="PMingLiU"/>
              </a:rPr>
              <a:t>办理理律律师委托和</a:t>
            </a:r>
            <a:r>
              <a:rPr sz="1200" dirty="0">
                <a:latin typeface="Trebuchet MS"/>
                <a:cs typeface="Trebuchet MS"/>
              </a:rPr>
              <a:t>NIE</a:t>
            </a:r>
            <a:r>
              <a:rPr sz="1200" dirty="0">
                <a:latin typeface="PMingLiU"/>
                <a:cs typeface="PMingLiU"/>
              </a:rPr>
              <a:t>；</a:t>
            </a:r>
            <a:endParaRPr sz="1200">
              <a:latin typeface="PMingLiU"/>
              <a:cs typeface="PMingLiU"/>
            </a:endParaRPr>
          </a:p>
          <a:p>
            <a:pPr marL="194310" indent="-181610">
              <a:lnSpc>
                <a:spcPct val="100000"/>
              </a:lnSpc>
              <a:spcBef>
                <a:spcPts val="660"/>
              </a:spcBef>
              <a:buFont typeface="Trebuchet MS"/>
              <a:buAutoNum type="arabicPeriod"/>
              <a:tabLst>
                <a:tab pos="194945" algn="l"/>
              </a:tabLst>
            </a:pPr>
            <a:r>
              <a:rPr sz="1200" spc="-345" dirty="0">
                <a:latin typeface="PMingLiU"/>
                <a:cs typeface="PMingLiU"/>
              </a:rPr>
              <a:t>开设⻄西班⽛牙银⾏行行账户；</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dirty="0">
                <a:latin typeface="PMingLiU"/>
                <a:cs typeface="PMingLiU"/>
              </a:rPr>
              <a:t>递交签证申请；</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spc="-150" dirty="0">
                <a:latin typeface="PMingLiU"/>
                <a:cs typeface="PMingLiU"/>
              </a:rPr>
              <a:t>获取居留留签证；</a:t>
            </a:r>
            <a:endParaRPr sz="1200">
              <a:latin typeface="PMingLiU"/>
              <a:cs typeface="PMingLiU"/>
            </a:endParaRPr>
          </a:p>
          <a:p>
            <a:pPr marL="194310" indent="-181610">
              <a:lnSpc>
                <a:spcPct val="100000"/>
              </a:lnSpc>
              <a:spcBef>
                <a:spcPts val="660"/>
              </a:spcBef>
              <a:buFont typeface="Trebuchet MS"/>
              <a:buAutoNum type="arabicPeriod"/>
              <a:tabLst>
                <a:tab pos="194945" algn="l"/>
              </a:tabLst>
            </a:pPr>
            <a:r>
              <a:rPr sz="1200" spc="-150" dirty="0">
                <a:latin typeface="PMingLiU"/>
                <a:cs typeface="PMingLiU"/>
              </a:rPr>
              <a:t>预约居留留申请；</a:t>
            </a:r>
            <a:endParaRPr sz="1200">
              <a:latin typeface="PMingLiU"/>
              <a:cs typeface="PMingLiU"/>
            </a:endParaRPr>
          </a:p>
          <a:p>
            <a:pPr marL="194310" indent="-181610">
              <a:lnSpc>
                <a:spcPct val="100000"/>
              </a:lnSpc>
              <a:spcBef>
                <a:spcPts val="560"/>
              </a:spcBef>
              <a:buFont typeface="Trebuchet MS"/>
              <a:buAutoNum type="arabicPeriod"/>
              <a:tabLst>
                <a:tab pos="194945" algn="l"/>
              </a:tabLst>
            </a:pPr>
            <a:r>
              <a:rPr sz="1200" dirty="0">
                <a:latin typeface="PMingLiU"/>
                <a:cs typeface="PMingLiU"/>
              </a:rPr>
              <a:t>按指纹</a:t>
            </a:r>
            <a:r>
              <a:rPr sz="1200" dirty="0">
                <a:latin typeface="Trebuchet MS"/>
                <a:cs typeface="Trebuchet MS"/>
              </a:rPr>
              <a:t>&amp;</a:t>
            </a:r>
            <a:r>
              <a:rPr sz="1200" dirty="0">
                <a:latin typeface="PMingLiU"/>
                <a:cs typeface="PMingLiU"/>
              </a:rPr>
              <a:t>取卡。</a:t>
            </a:r>
            <a:endParaRPr sz="1200">
              <a:latin typeface="PMingLiU"/>
              <a:cs typeface="PMingLiU"/>
            </a:endParaRPr>
          </a:p>
        </p:txBody>
      </p:sp>
      <p:sp>
        <p:nvSpPr>
          <p:cNvPr id="5" name="object 5"/>
          <p:cNvSpPr/>
          <p:nvPr/>
        </p:nvSpPr>
        <p:spPr>
          <a:xfrm>
            <a:off x="5509874" y="4101847"/>
            <a:ext cx="6121402" cy="56517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473200"/>
            <a:ext cx="2946400" cy="375920"/>
          </a:xfrm>
          <a:prstGeom prst="rect">
            <a:avLst/>
          </a:prstGeom>
        </p:spPr>
        <p:txBody>
          <a:bodyPr vert="horz" wrap="square" lIns="0" tIns="12700" rIns="0" bIns="0" rtlCol="0">
            <a:spAutoFit/>
          </a:bodyPr>
          <a:lstStyle/>
          <a:p>
            <a:pPr marL="12700">
              <a:lnSpc>
                <a:spcPct val="100000"/>
              </a:lnSpc>
              <a:spcBef>
                <a:spcPts val="100"/>
              </a:spcBef>
            </a:pPr>
            <a:r>
              <a:rPr sz="2300" spc="-535" dirty="0"/>
              <a:t>赴⻄西办理理移⺠民前的准备</a:t>
            </a:r>
            <a:endParaRPr sz="2300"/>
          </a:p>
        </p:txBody>
      </p:sp>
      <p:sp>
        <p:nvSpPr>
          <p:cNvPr id="3" name="object 3"/>
          <p:cNvSpPr txBox="1"/>
          <p:nvPr/>
        </p:nvSpPr>
        <p:spPr>
          <a:xfrm>
            <a:off x="990600" y="2120900"/>
            <a:ext cx="11246485" cy="6997700"/>
          </a:xfrm>
          <a:prstGeom prst="rect">
            <a:avLst/>
          </a:prstGeom>
        </p:spPr>
        <p:txBody>
          <a:bodyPr vert="horz" wrap="square" lIns="0" tIns="139700" rIns="0" bIns="0" rtlCol="0">
            <a:spAutoFit/>
          </a:bodyPr>
          <a:lstStyle/>
          <a:p>
            <a:pPr marL="12700">
              <a:lnSpc>
                <a:spcPct val="100000"/>
              </a:lnSpc>
              <a:spcBef>
                <a:spcPts val="1100"/>
              </a:spcBef>
            </a:pPr>
            <a:r>
              <a:rPr sz="1500" b="1" spc="-750" dirty="0">
                <a:solidFill>
                  <a:srgbClr val="704129"/>
                </a:solidFill>
                <a:latin typeface="Microsoft JhengHei UI"/>
                <a:cs typeface="Microsoft JhengHei UI"/>
              </a:rPr>
              <a:t>⼀一</a:t>
            </a:r>
            <a:r>
              <a:rPr sz="1500" b="1" dirty="0">
                <a:latin typeface="Microsoft JhengHei UI"/>
                <a:cs typeface="Microsoft JhengHei UI"/>
              </a:rPr>
              <a:t>、</a:t>
            </a:r>
            <a:r>
              <a:rPr sz="1500" b="1" spc="-375" dirty="0">
                <a:solidFill>
                  <a:srgbClr val="64451D"/>
                </a:solidFill>
                <a:latin typeface="Microsoft JhengHei UI"/>
                <a:cs typeface="Microsoft JhengHei UI"/>
              </a:rPr>
              <a:t>第⼀一次</a:t>
            </a:r>
            <a:r>
              <a:rPr sz="1500" b="1" spc="-5" dirty="0">
                <a:solidFill>
                  <a:srgbClr val="64451D"/>
                </a:solidFill>
                <a:latin typeface="Arial"/>
                <a:cs typeface="Arial"/>
              </a:rPr>
              <a:t>15</a:t>
            </a:r>
            <a:r>
              <a:rPr sz="1500" b="1" spc="-250" dirty="0">
                <a:solidFill>
                  <a:srgbClr val="64451D"/>
                </a:solidFill>
                <a:latin typeface="Microsoft JhengHei UI"/>
                <a:cs typeface="Microsoft JhengHei UI"/>
              </a:rPr>
              <a:t>天投资者⾸首次赴⻄西班⽛牙前的准备。</a:t>
            </a:r>
            <a:endParaRPr sz="1500">
              <a:latin typeface="Microsoft JhengHei UI"/>
              <a:cs typeface="Microsoft JhengHei UI"/>
            </a:endParaRPr>
          </a:p>
          <a:p>
            <a:pPr marL="401955" indent="-211454">
              <a:lnSpc>
                <a:spcPct val="100000"/>
              </a:lnSpc>
              <a:spcBef>
                <a:spcPts val="1000"/>
              </a:spcBef>
              <a:buFont typeface="Arial"/>
              <a:buAutoNum type="arabicPeriod"/>
              <a:tabLst>
                <a:tab pos="402590" algn="l"/>
              </a:tabLst>
            </a:pPr>
            <a:r>
              <a:rPr sz="1500" spc="-250" dirty="0">
                <a:latin typeface="PMingLiU"/>
                <a:cs typeface="PMingLiU"/>
              </a:rPr>
              <a:t>投资者了了解⻄西班⽛牙的房产信息、移⺠民政策法律律、商业⽣生活等相关问题</a:t>
            </a:r>
            <a:endParaRPr sz="1500">
              <a:latin typeface="PMingLiU"/>
              <a:cs typeface="PMingLiU"/>
            </a:endParaRPr>
          </a:p>
          <a:p>
            <a:pPr marL="363855" indent="-211454">
              <a:lnSpc>
                <a:spcPct val="100000"/>
              </a:lnSpc>
              <a:spcBef>
                <a:spcPts val="1600"/>
              </a:spcBef>
              <a:buFont typeface="Arial"/>
              <a:buAutoNum type="arabicPeriod"/>
              <a:tabLst>
                <a:tab pos="364490" algn="l"/>
              </a:tabLst>
            </a:pPr>
            <a:r>
              <a:rPr sz="1500" spc="-150" dirty="0">
                <a:latin typeface="PMingLiU"/>
                <a:cs typeface="PMingLiU"/>
              </a:rPr>
              <a:t>投资者国内办理理旅游</a:t>
            </a:r>
            <a:r>
              <a:rPr sz="1500" spc="80" dirty="0">
                <a:latin typeface="Arial"/>
                <a:cs typeface="Arial"/>
              </a:rPr>
              <a:t>/</a:t>
            </a:r>
            <a:r>
              <a:rPr sz="1500" spc="-100" dirty="0">
                <a:latin typeface="PMingLiU"/>
                <a:cs typeface="PMingLiU"/>
              </a:rPr>
              <a:t>商务签证，赴⻄西看房及实地考察</a:t>
            </a:r>
            <a:endParaRPr sz="1500">
              <a:latin typeface="PMingLiU"/>
              <a:cs typeface="PMingLiU"/>
            </a:endParaRPr>
          </a:p>
          <a:p>
            <a:pPr>
              <a:lnSpc>
                <a:spcPct val="100000"/>
              </a:lnSpc>
              <a:spcBef>
                <a:spcPts val="50"/>
              </a:spcBef>
            </a:pPr>
            <a:endParaRPr sz="2650">
              <a:latin typeface="Times New Roman"/>
              <a:cs typeface="Times New Roman"/>
            </a:endParaRPr>
          </a:p>
          <a:p>
            <a:pPr marL="12700">
              <a:lnSpc>
                <a:spcPct val="100000"/>
              </a:lnSpc>
            </a:pPr>
            <a:r>
              <a:rPr sz="1500" b="1" spc="-500" dirty="0">
                <a:solidFill>
                  <a:srgbClr val="64451D"/>
                </a:solidFill>
                <a:latin typeface="Microsoft JhengHei UI"/>
                <a:cs typeface="Microsoft JhengHei UI"/>
              </a:rPr>
              <a:t>⼆二、</a:t>
            </a:r>
            <a:r>
              <a:rPr sz="1500" b="1" spc="-5" dirty="0">
                <a:solidFill>
                  <a:srgbClr val="64451D"/>
                </a:solidFill>
                <a:latin typeface="Arial"/>
                <a:cs typeface="Arial"/>
              </a:rPr>
              <a:t>5-10</a:t>
            </a:r>
            <a:r>
              <a:rPr sz="1500" b="1" spc="-235" dirty="0">
                <a:solidFill>
                  <a:srgbClr val="64451D"/>
                </a:solidFill>
                <a:latin typeface="Microsoft JhengHei UI"/>
                <a:cs typeface="Microsoft JhengHei UI"/>
              </a:rPr>
              <a:t>天：赴⻄西班⽛牙考察，选房</a:t>
            </a:r>
            <a:endParaRPr sz="1500">
              <a:latin typeface="Microsoft JhengHei UI"/>
              <a:cs typeface="Microsoft JhengHei UI"/>
            </a:endParaRPr>
          </a:p>
          <a:p>
            <a:pPr marL="414655" indent="-211454">
              <a:lnSpc>
                <a:spcPct val="100000"/>
              </a:lnSpc>
              <a:spcBef>
                <a:spcPts val="1000"/>
              </a:spcBef>
              <a:buFont typeface="Arial"/>
              <a:buAutoNum type="arabicPeriod"/>
              <a:tabLst>
                <a:tab pos="415290" algn="l"/>
              </a:tabLst>
            </a:pPr>
            <a:r>
              <a:rPr sz="1500" spc="-80" dirty="0">
                <a:latin typeface="PMingLiU"/>
                <a:cs typeface="PMingLiU"/>
              </a:rPr>
              <a:t>参观楼盘房产，选定⽬目标。除房价之外：</a:t>
            </a:r>
            <a:endParaRPr sz="1500">
              <a:latin typeface="PMingLiU"/>
              <a:cs typeface="PMingLiU"/>
            </a:endParaRPr>
          </a:p>
          <a:p>
            <a:pPr marL="376555">
              <a:lnSpc>
                <a:spcPct val="100000"/>
              </a:lnSpc>
              <a:spcBef>
                <a:spcPts val="1100"/>
              </a:spcBef>
            </a:pPr>
            <a:r>
              <a:rPr sz="1500" spc="45" dirty="0">
                <a:latin typeface="Arial"/>
                <a:cs typeface="Arial"/>
              </a:rPr>
              <a:t>+10%</a:t>
            </a:r>
            <a:r>
              <a:rPr sz="1500" spc="-125" dirty="0">
                <a:latin typeface="PMingLiU"/>
                <a:cs typeface="PMingLiU"/>
              </a:rPr>
              <a:t>左右（每个⼤大区有所不不同）：房产等税，国家征收</a:t>
            </a:r>
            <a:endParaRPr sz="1500">
              <a:latin typeface="PMingLiU"/>
              <a:cs typeface="PMingLiU"/>
            </a:endParaRPr>
          </a:p>
          <a:p>
            <a:pPr marL="400685" indent="-159385">
              <a:lnSpc>
                <a:spcPct val="100000"/>
              </a:lnSpc>
              <a:spcBef>
                <a:spcPts val="800"/>
              </a:spcBef>
              <a:buFont typeface="Arial"/>
              <a:buAutoNum type="arabicPeriod" startAt="2"/>
              <a:tabLst>
                <a:tab pos="401320" algn="l"/>
              </a:tabLst>
            </a:pPr>
            <a:r>
              <a:rPr sz="1500" spc="-215" dirty="0">
                <a:latin typeface="PMingLiU"/>
                <a:cs typeface="PMingLiU"/>
              </a:rPr>
              <a:t>签订房屋预订合同，⽀支付定⾦金金（约房价的</a:t>
            </a:r>
            <a:r>
              <a:rPr sz="1500" spc="55" dirty="0">
                <a:latin typeface="Arial"/>
                <a:cs typeface="Arial"/>
              </a:rPr>
              <a:t>10%</a:t>
            </a:r>
            <a:r>
              <a:rPr sz="1500" spc="-5" dirty="0">
                <a:latin typeface="Arial"/>
                <a:cs typeface="Arial"/>
              </a:rPr>
              <a:t> </a:t>
            </a:r>
            <a:r>
              <a:rPr sz="1500" spc="-85" dirty="0">
                <a:latin typeface="Arial"/>
                <a:cs typeface="Arial"/>
              </a:rPr>
              <a:t>–</a:t>
            </a:r>
            <a:r>
              <a:rPr sz="1500" dirty="0">
                <a:latin typeface="Arial"/>
                <a:cs typeface="Arial"/>
              </a:rPr>
              <a:t> </a:t>
            </a:r>
            <a:r>
              <a:rPr sz="1500" spc="40" dirty="0">
                <a:latin typeface="Arial"/>
                <a:cs typeface="Arial"/>
              </a:rPr>
              <a:t>20%</a:t>
            </a:r>
            <a:r>
              <a:rPr sz="1500" spc="40" dirty="0">
                <a:latin typeface="PMingLiU"/>
                <a:cs typeface="PMingLiU"/>
              </a:rPr>
              <a:t>）</a:t>
            </a:r>
            <a:endParaRPr sz="1500">
              <a:latin typeface="PMingLiU"/>
              <a:cs typeface="PMingLiU"/>
            </a:endParaRPr>
          </a:p>
          <a:p>
            <a:pPr marL="400685" indent="-159385">
              <a:lnSpc>
                <a:spcPct val="100000"/>
              </a:lnSpc>
              <a:spcBef>
                <a:spcPts val="1100"/>
              </a:spcBef>
              <a:buFont typeface="Arial"/>
              <a:buAutoNum type="arabicPeriod" startAt="2"/>
              <a:tabLst>
                <a:tab pos="401320" algn="l"/>
              </a:tabLst>
            </a:pPr>
            <a:r>
              <a:rPr sz="1500" spc="-105" dirty="0">
                <a:latin typeface="PMingLiU"/>
                <a:cs typeface="PMingLiU"/>
              </a:rPr>
              <a:t>签署全权委托当地律律师事务所办理理后续事宜的授权公证书，及</a:t>
            </a:r>
            <a:r>
              <a:rPr sz="1500" spc="-190" dirty="0">
                <a:latin typeface="PMingLiU"/>
                <a:cs typeface="PMingLiU"/>
              </a:rPr>
              <a:t>服务代理理协议。</a:t>
            </a:r>
            <a:endParaRPr sz="1500">
              <a:latin typeface="PMingLiU"/>
              <a:cs typeface="PMingLiU"/>
            </a:endParaRPr>
          </a:p>
          <a:p>
            <a:pPr marL="387985" indent="-159385">
              <a:lnSpc>
                <a:spcPct val="100000"/>
              </a:lnSpc>
              <a:spcBef>
                <a:spcPts val="1600"/>
              </a:spcBef>
              <a:buFont typeface="Arial"/>
              <a:buAutoNum type="arabicPeriod" startAt="2"/>
              <a:tabLst>
                <a:tab pos="388620" algn="l"/>
              </a:tabLst>
            </a:pPr>
            <a:r>
              <a:rPr sz="1500" spc="-225" dirty="0">
                <a:latin typeface="PMingLiU"/>
                <a:cs typeface="PMingLiU"/>
              </a:rPr>
              <a:t>律律师事务所及投资者本⼈人到移⺠民局申请</a:t>
            </a:r>
            <a:r>
              <a:rPr sz="1500" spc="-250" dirty="0">
                <a:latin typeface="PMingLiU"/>
                <a:cs typeface="PMingLiU"/>
              </a:rPr>
              <a:t>临时居留留号</a:t>
            </a:r>
            <a:r>
              <a:rPr sz="1500" spc="-170" dirty="0">
                <a:latin typeface="PMingLiU"/>
                <a:cs typeface="PMingLiU"/>
              </a:rPr>
              <a:t>，取得外国⼈人临时</a:t>
            </a:r>
            <a:r>
              <a:rPr sz="1500" spc="-250" dirty="0">
                <a:latin typeface="PMingLiU"/>
                <a:cs typeface="PMingLiU"/>
              </a:rPr>
              <a:t>居留留号码。</a:t>
            </a:r>
            <a:endParaRPr sz="1500">
              <a:latin typeface="PMingLiU"/>
              <a:cs typeface="PMingLiU"/>
            </a:endParaRPr>
          </a:p>
          <a:p>
            <a:pPr marL="426084" indent="-159385">
              <a:lnSpc>
                <a:spcPct val="100000"/>
              </a:lnSpc>
              <a:spcBef>
                <a:spcPts val="1100"/>
              </a:spcBef>
              <a:buFont typeface="Arial"/>
              <a:buAutoNum type="arabicPeriod" startAt="2"/>
              <a:tabLst>
                <a:tab pos="426720" algn="l"/>
              </a:tabLst>
            </a:pPr>
            <a:r>
              <a:rPr sz="1500" spc="-345" dirty="0">
                <a:latin typeface="PMingLiU"/>
                <a:cs typeface="PMingLiU"/>
              </a:rPr>
              <a:t>律律师事务所代理理投资者开设⻄西班⽛牙的银⾏行行账户，并将银⾏行行账户</a:t>
            </a:r>
            <a:r>
              <a:rPr sz="1500" dirty="0">
                <a:latin typeface="PMingLiU"/>
                <a:cs typeface="PMingLiU"/>
              </a:rPr>
              <a:t>的</a:t>
            </a:r>
            <a:r>
              <a:rPr sz="1500" spc="-180" dirty="0">
                <a:latin typeface="PMingLiU"/>
                <a:cs typeface="PMingLiU"/>
              </a:rPr>
              <a:t>详细资料料发送给投资者本⼈人保管。</a:t>
            </a:r>
            <a:endParaRPr sz="1500">
              <a:latin typeface="PMingLiU"/>
              <a:cs typeface="PMingLiU"/>
            </a:endParaRPr>
          </a:p>
          <a:p>
            <a:pPr marL="63500">
              <a:lnSpc>
                <a:spcPct val="100000"/>
              </a:lnSpc>
              <a:spcBef>
                <a:spcPts val="1600"/>
              </a:spcBef>
            </a:pPr>
            <a:r>
              <a:rPr sz="1500" b="1" dirty="0">
                <a:solidFill>
                  <a:srgbClr val="64451D"/>
                </a:solidFill>
                <a:latin typeface="Microsoft JhengHei UI"/>
                <a:cs typeface="Microsoft JhengHei UI"/>
              </a:rPr>
              <a:t>三、</a:t>
            </a:r>
            <a:r>
              <a:rPr sz="1500" b="1" spc="-5" dirty="0">
                <a:solidFill>
                  <a:srgbClr val="64451D"/>
                </a:solidFill>
                <a:latin typeface="Arial"/>
                <a:cs typeface="Arial"/>
              </a:rPr>
              <a:t>90</a:t>
            </a:r>
            <a:r>
              <a:rPr sz="1500" b="1" spc="-95" dirty="0">
                <a:solidFill>
                  <a:srgbClr val="64451D"/>
                </a:solidFill>
                <a:latin typeface="Microsoft JhengHei UI"/>
                <a:cs typeface="Microsoft JhengHei UI"/>
              </a:rPr>
              <a:t>天内：购房及申请投资移⺠民的过程</a:t>
            </a:r>
            <a:endParaRPr sz="1500">
              <a:latin typeface="Microsoft JhengHei UI"/>
              <a:cs typeface="Microsoft JhengHei UI"/>
            </a:endParaRPr>
          </a:p>
          <a:p>
            <a:pPr marL="393700" marR="5080" indent="-177800">
              <a:lnSpc>
                <a:spcPct val="172200"/>
              </a:lnSpc>
              <a:spcBef>
                <a:spcPts val="100"/>
              </a:spcBef>
              <a:buSzPct val="93333"/>
              <a:buFont typeface="Arial"/>
              <a:buAutoNum type="arabicPeriod"/>
              <a:tabLst>
                <a:tab pos="375920" algn="l"/>
              </a:tabLst>
            </a:pPr>
            <a:r>
              <a:rPr sz="1500" spc="-160" dirty="0">
                <a:latin typeface="PMingLiU"/>
                <a:cs typeface="PMingLiU"/>
              </a:rPr>
              <a:t>投资者将全额房款汇款到其⾃自身或房产公司提供的⻄西班⽛牙账</a:t>
            </a:r>
            <a:r>
              <a:rPr sz="1500" dirty="0">
                <a:latin typeface="PMingLiU"/>
                <a:cs typeface="PMingLiU"/>
              </a:rPr>
              <a:t>户</a:t>
            </a:r>
            <a:r>
              <a:rPr sz="1500" spc="-50" dirty="0">
                <a:latin typeface="PMingLiU"/>
                <a:cs typeface="PMingLiU"/>
              </a:rPr>
              <a:t>，（</a:t>
            </a:r>
            <a:r>
              <a:rPr sz="1500" spc="-100" dirty="0">
                <a:latin typeface="PMingLiU"/>
                <a:cs typeface="PMingLiU"/>
              </a:rPr>
              <a:t>有可能使⽤用企业、公证处、或律律师的账户），该汇款过程可由</a:t>
            </a:r>
            <a:r>
              <a:rPr sz="1500" dirty="0">
                <a:latin typeface="PMingLiU"/>
                <a:cs typeface="PMingLiU"/>
              </a:rPr>
              <a:t>投 </a:t>
            </a:r>
            <a:r>
              <a:rPr sz="1500" spc="-229" dirty="0">
                <a:latin typeface="PMingLiU"/>
                <a:cs typeface="PMingLiU"/>
              </a:rPr>
              <a:t>资者⾃自⾏行行负责。除此之外，投资者还可以选择指定信任的⼈人或⾃自</a:t>
            </a:r>
            <a:r>
              <a:rPr sz="1500" spc="-750" dirty="0">
                <a:latin typeface="PMingLiU"/>
                <a:cs typeface="PMingLiU"/>
              </a:rPr>
              <a:t>⼰己</a:t>
            </a:r>
            <a:r>
              <a:rPr sz="1500" spc="-190" dirty="0">
                <a:latin typeface="PMingLiU"/>
                <a:cs typeface="PMingLiU"/>
              </a:rPr>
              <a:t>亲⾃自到场付款。</a:t>
            </a:r>
            <a:endParaRPr sz="1500">
              <a:latin typeface="PMingLiU"/>
              <a:cs typeface="PMingLiU"/>
            </a:endParaRPr>
          </a:p>
          <a:p>
            <a:pPr>
              <a:lnSpc>
                <a:spcPct val="100000"/>
              </a:lnSpc>
              <a:spcBef>
                <a:spcPts val="5"/>
              </a:spcBef>
              <a:buFont typeface="Arial"/>
              <a:buAutoNum type="arabicPeriod"/>
            </a:pPr>
            <a:endParaRPr sz="1650">
              <a:latin typeface="Times New Roman"/>
              <a:cs typeface="Times New Roman"/>
            </a:endParaRPr>
          </a:p>
          <a:p>
            <a:pPr marL="387985" indent="-159385">
              <a:lnSpc>
                <a:spcPct val="100000"/>
              </a:lnSpc>
              <a:buSzPct val="93333"/>
              <a:buFont typeface="Arial"/>
              <a:buAutoNum type="arabicPeriod"/>
              <a:tabLst>
                <a:tab pos="388620" algn="l"/>
              </a:tabLst>
            </a:pPr>
            <a:r>
              <a:rPr sz="1500" spc="-105" dirty="0">
                <a:latin typeface="PMingLiU"/>
                <a:cs typeface="PMingLiU"/>
              </a:rPr>
              <a:t>律律师团队负责办理理：房屋查底、交房产税、房产及税务登记、</a:t>
            </a:r>
            <a:r>
              <a:rPr sz="1500" dirty="0">
                <a:latin typeface="PMingLiU"/>
                <a:cs typeface="PMingLiU"/>
              </a:rPr>
              <a:t>签字等房屋过户程序。</a:t>
            </a:r>
            <a:endParaRPr sz="1500">
              <a:latin typeface="PMingLiU"/>
              <a:cs typeface="PMingLiU"/>
            </a:endParaRPr>
          </a:p>
          <a:p>
            <a:pPr marL="387985" indent="-159385">
              <a:lnSpc>
                <a:spcPct val="100000"/>
              </a:lnSpc>
              <a:spcBef>
                <a:spcPts val="1500"/>
              </a:spcBef>
              <a:buSzPct val="93333"/>
              <a:buFont typeface="Arial"/>
              <a:buAutoNum type="arabicPeriod"/>
              <a:tabLst>
                <a:tab pos="388620" algn="l"/>
              </a:tabLst>
            </a:pPr>
            <a:r>
              <a:rPr sz="1500" spc="-195" dirty="0">
                <a:latin typeface="PMingLiU"/>
                <a:cs typeface="PMingLiU"/>
              </a:rPr>
              <a:t>投资者准备申请居留留签证的中⽅方材料料（投资者本⼈人，及其直系</a:t>
            </a:r>
            <a:r>
              <a:rPr sz="1500" dirty="0">
                <a:latin typeface="PMingLiU"/>
                <a:cs typeface="PMingLiU"/>
              </a:rPr>
              <a:t>亲属）</a:t>
            </a:r>
            <a:endParaRPr sz="1500">
              <a:latin typeface="PMingLiU"/>
              <a:cs typeface="PMingLiU"/>
            </a:endParaRPr>
          </a:p>
          <a:p>
            <a:pPr marL="387985" indent="-159385">
              <a:lnSpc>
                <a:spcPct val="100000"/>
              </a:lnSpc>
              <a:spcBef>
                <a:spcPts val="1600"/>
              </a:spcBef>
              <a:buSzPct val="93333"/>
              <a:buFont typeface="Arial"/>
              <a:buAutoNum type="arabicPeriod"/>
              <a:tabLst>
                <a:tab pos="388620" algn="l"/>
              </a:tabLst>
            </a:pPr>
            <a:r>
              <a:rPr sz="1500" spc="-170" dirty="0">
                <a:latin typeface="PMingLiU"/>
                <a:cs typeface="PMingLiU"/>
              </a:rPr>
              <a:t>律律师团队准备申请</a:t>
            </a:r>
            <a:r>
              <a:rPr sz="1500" b="0" dirty="0">
                <a:latin typeface="Microsoft JhengHei Light"/>
                <a:cs typeface="Microsoft JhengHei Light"/>
              </a:rPr>
              <a:t>办理西班⽛</a:t>
            </a:r>
            <a:r>
              <a:rPr sz="1500" spc="-300" dirty="0">
                <a:latin typeface="PMingLiU"/>
                <a:cs typeface="PMingLiU"/>
              </a:rPr>
              <a:t>居留留的材</a:t>
            </a:r>
            <a:r>
              <a:rPr sz="1500" b="0" dirty="0">
                <a:latin typeface="Microsoft JhengHei Light"/>
                <a:cs typeface="Microsoft JhengHei Light"/>
              </a:rPr>
              <a:t>料</a:t>
            </a:r>
            <a:endParaRPr sz="1500">
              <a:latin typeface="Microsoft JhengHei Light"/>
              <a:cs typeface="Microsoft JhengHei Light"/>
            </a:endParaRPr>
          </a:p>
          <a:p>
            <a:pPr marL="387985" indent="-159385">
              <a:lnSpc>
                <a:spcPct val="100000"/>
              </a:lnSpc>
              <a:spcBef>
                <a:spcPts val="1600"/>
              </a:spcBef>
              <a:buSzPct val="93333"/>
              <a:buFont typeface="Arial"/>
              <a:buAutoNum type="arabicPeriod"/>
              <a:tabLst>
                <a:tab pos="388620" algn="l"/>
              </a:tabLst>
            </a:pPr>
            <a:r>
              <a:rPr sz="1500" spc="-310" dirty="0">
                <a:latin typeface="PMingLiU"/>
                <a:cs typeface="PMingLiU"/>
              </a:rPr>
              <a:t>律律师团队将在⻄西班⽛牙使领馆递签为申请⼈人及家⼈人获得⼀一年年期多</a:t>
            </a:r>
            <a:r>
              <a:rPr sz="1500" dirty="0">
                <a:latin typeface="PMingLiU"/>
                <a:cs typeface="PMingLiU"/>
              </a:rPr>
              <a:t>次</a:t>
            </a:r>
            <a:r>
              <a:rPr sz="1500" spc="-150" dirty="0">
                <a:latin typeface="PMingLiU"/>
                <a:cs typeface="PMingLiU"/>
              </a:rPr>
              <a:t>往返投资移⺠民签证。</a:t>
            </a:r>
            <a:endParaRPr sz="1500">
              <a:latin typeface="PMingLiU"/>
              <a:cs typeface="PMingLiU"/>
            </a:endParaRPr>
          </a:p>
        </p:txBody>
      </p:sp>
      <p:sp>
        <p:nvSpPr>
          <p:cNvPr id="4" name="object 4"/>
          <p:cNvSpPr/>
          <p:nvPr/>
        </p:nvSpPr>
        <p:spPr>
          <a:xfrm>
            <a:off x="8054235" y="2875789"/>
            <a:ext cx="4426027" cy="274765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491949" y="7240116"/>
            <a:ext cx="4229078" cy="181057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168400"/>
            <a:ext cx="5128260" cy="467359"/>
          </a:xfrm>
          <a:prstGeom prst="rect">
            <a:avLst/>
          </a:prstGeom>
        </p:spPr>
        <p:txBody>
          <a:bodyPr vert="horz" wrap="square" lIns="0" tIns="12700" rIns="0" bIns="0" rtlCol="0">
            <a:spAutoFit/>
          </a:bodyPr>
          <a:lstStyle/>
          <a:p>
            <a:pPr marL="12700">
              <a:lnSpc>
                <a:spcPct val="100000"/>
              </a:lnSpc>
              <a:spcBef>
                <a:spcPts val="100"/>
              </a:spcBef>
            </a:pPr>
            <a:r>
              <a:rPr sz="2900" spc="-580" dirty="0"/>
              <a:t>福利利待遇</a:t>
            </a:r>
            <a:r>
              <a:rPr sz="2900" spc="-525" dirty="0"/>
              <a:t> </a:t>
            </a:r>
            <a:r>
              <a:rPr sz="2900" spc="270" dirty="0">
                <a:latin typeface="Arial"/>
                <a:cs typeface="Arial"/>
              </a:rPr>
              <a:t>/</a:t>
            </a:r>
            <a:r>
              <a:rPr sz="2900" spc="-20" dirty="0">
                <a:latin typeface="Arial"/>
                <a:cs typeface="Arial"/>
              </a:rPr>
              <a:t> </a:t>
            </a:r>
            <a:r>
              <a:rPr sz="2900" spc="-1245" dirty="0"/>
              <a:t>⼯工作⽅方⾯面</a:t>
            </a:r>
            <a:r>
              <a:rPr sz="2900" spc="60" dirty="0"/>
              <a:t> </a:t>
            </a:r>
            <a:r>
              <a:rPr sz="2900" spc="270" dirty="0">
                <a:latin typeface="Arial"/>
                <a:cs typeface="Arial"/>
              </a:rPr>
              <a:t>/</a:t>
            </a:r>
            <a:r>
              <a:rPr sz="2900" spc="-20" dirty="0">
                <a:latin typeface="Arial"/>
                <a:cs typeface="Arial"/>
              </a:rPr>
              <a:t> </a:t>
            </a:r>
            <a:r>
              <a:rPr sz="2900" dirty="0"/>
              <a:t>居住时间</a:t>
            </a:r>
            <a:endParaRPr sz="2900">
              <a:latin typeface="Arial"/>
              <a:cs typeface="Arial"/>
            </a:endParaRPr>
          </a:p>
        </p:txBody>
      </p:sp>
      <p:sp>
        <p:nvSpPr>
          <p:cNvPr id="3" name="object 3"/>
          <p:cNvSpPr/>
          <p:nvPr/>
        </p:nvSpPr>
        <p:spPr>
          <a:xfrm>
            <a:off x="9103783" y="5924550"/>
            <a:ext cx="3771902" cy="329412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054100" y="2527300"/>
            <a:ext cx="11696700" cy="6484620"/>
          </a:xfrm>
          <a:prstGeom prst="rect">
            <a:avLst/>
          </a:prstGeom>
        </p:spPr>
        <p:txBody>
          <a:bodyPr vert="horz" wrap="square" lIns="0" tIns="12700" rIns="0" bIns="0" rtlCol="0">
            <a:spAutoFit/>
          </a:bodyPr>
          <a:lstStyle/>
          <a:p>
            <a:pPr marL="50800">
              <a:lnSpc>
                <a:spcPct val="100000"/>
              </a:lnSpc>
              <a:spcBef>
                <a:spcPts val="100"/>
              </a:spcBef>
            </a:pPr>
            <a:r>
              <a:rPr sz="2200" b="1" spc="-370" dirty="0">
                <a:latin typeface="Microsoft JhengHei UI"/>
                <a:cs typeface="Microsoft JhengHei UI"/>
              </a:rPr>
              <a:t>福利利待遇：</a:t>
            </a:r>
            <a:endParaRPr sz="2200">
              <a:latin typeface="Microsoft JhengHei UI"/>
              <a:cs typeface="Microsoft JhengHei UI"/>
            </a:endParaRPr>
          </a:p>
          <a:p>
            <a:pPr marL="12700" marR="5080" indent="12700">
              <a:lnSpc>
                <a:spcPct val="162000"/>
              </a:lnSpc>
              <a:spcBef>
                <a:spcPts val="2220"/>
              </a:spcBef>
            </a:pPr>
            <a:r>
              <a:rPr sz="1800" spc="-320" dirty="0">
                <a:latin typeface="PMingLiU"/>
                <a:cs typeface="PMingLiU"/>
              </a:rPr>
              <a:t>这部分是投资⼈人最为关⼼心的地⽅方，在这⽅方⾯面，新政策⽼老老政策是相同的，都提供免费的⼩小学⾄至⼤大学的教育。如果申请⼈人 </a:t>
            </a:r>
            <a:r>
              <a:rPr sz="1800" spc="-200" dirty="0">
                <a:latin typeface="PMingLiU"/>
                <a:cs typeface="PMingLiU"/>
              </a:rPr>
              <a:t>纳税则可享受医疗保险及养⽼老老保险。</a:t>
            </a:r>
            <a:endParaRPr sz="1800">
              <a:latin typeface="PMingLiU"/>
              <a:cs typeface="PMingLiU"/>
            </a:endParaRPr>
          </a:p>
          <a:p>
            <a:pPr>
              <a:lnSpc>
                <a:spcPct val="100000"/>
              </a:lnSpc>
              <a:spcBef>
                <a:spcPts val="50"/>
              </a:spcBef>
            </a:pPr>
            <a:endParaRPr sz="2250">
              <a:latin typeface="Times New Roman"/>
              <a:cs typeface="Times New Roman"/>
            </a:endParaRPr>
          </a:p>
          <a:p>
            <a:pPr marL="50800">
              <a:lnSpc>
                <a:spcPct val="100000"/>
              </a:lnSpc>
            </a:pPr>
            <a:r>
              <a:rPr sz="2200" b="1" spc="-825" dirty="0">
                <a:latin typeface="Microsoft JhengHei UI"/>
                <a:cs typeface="Microsoft JhengHei UI"/>
              </a:rPr>
              <a:t>⼯工作⽅方⾯面：</a:t>
            </a:r>
            <a:endParaRPr sz="2200">
              <a:latin typeface="Microsoft JhengHei UI"/>
              <a:cs typeface="Microsoft JhengHei UI"/>
            </a:endParaRPr>
          </a:p>
          <a:p>
            <a:pPr>
              <a:lnSpc>
                <a:spcPct val="100000"/>
              </a:lnSpc>
              <a:spcBef>
                <a:spcPts val="25"/>
              </a:spcBef>
            </a:pPr>
            <a:endParaRPr sz="3250">
              <a:latin typeface="Times New Roman"/>
              <a:cs typeface="Times New Roman"/>
            </a:endParaRPr>
          </a:p>
          <a:p>
            <a:pPr marL="50800">
              <a:lnSpc>
                <a:spcPct val="100000"/>
              </a:lnSpc>
            </a:pPr>
            <a:r>
              <a:rPr sz="2000" spc="185" dirty="0">
                <a:latin typeface="Arial"/>
                <a:cs typeface="Arial"/>
              </a:rPr>
              <a:t>“</a:t>
            </a:r>
            <a:r>
              <a:rPr sz="2000" spc="-400" dirty="0">
                <a:latin typeface="PMingLiU"/>
                <a:cs typeface="PMingLiU"/>
              </a:rPr>
              <a:t>投资居留留</a:t>
            </a:r>
            <a:r>
              <a:rPr sz="2000" spc="185" dirty="0">
                <a:latin typeface="Arial"/>
                <a:cs typeface="Arial"/>
              </a:rPr>
              <a:t>”</a:t>
            </a:r>
            <a:r>
              <a:rPr sz="2000" spc="-500" dirty="0">
                <a:latin typeface="PMingLiU"/>
                <a:cs typeface="PMingLiU"/>
              </a:rPr>
              <a:t>可以在⻄西班⽛牙被雇⽤用⼯工作，</a:t>
            </a:r>
            <a:r>
              <a:rPr sz="2000" spc="-1000" dirty="0">
                <a:latin typeface="PMingLiU"/>
                <a:cs typeface="PMingLiU"/>
              </a:rPr>
              <a:t>⽽而</a:t>
            </a:r>
            <a:r>
              <a:rPr sz="2000" spc="185" dirty="0">
                <a:latin typeface="Arial"/>
                <a:cs typeface="Arial"/>
              </a:rPr>
              <a:t>”</a:t>
            </a:r>
            <a:r>
              <a:rPr sz="2000" spc="-800" dirty="0">
                <a:latin typeface="PMingLiU"/>
                <a:cs typeface="PMingLiU"/>
              </a:rPr>
              <a:t>⾮非盈利利</a:t>
            </a:r>
            <a:r>
              <a:rPr sz="2000" spc="185" dirty="0">
                <a:latin typeface="Arial"/>
                <a:cs typeface="Arial"/>
              </a:rPr>
              <a:t>“</a:t>
            </a:r>
            <a:r>
              <a:rPr sz="2000" spc="-465" dirty="0">
                <a:latin typeface="PMingLiU"/>
                <a:cs typeface="PMingLiU"/>
              </a:rPr>
              <a:t>性居留留不不允许被雇⽤用，</a:t>
            </a:r>
            <a:r>
              <a:rPr sz="2000" dirty="0">
                <a:latin typeface="PMingLiU"/>
                <a:cs typeface="PMingLiU"/>
              </a:rPr>
              <a:t>但是可以投资经营商铺或公司。</a:t>
            </a:r>
            <a:endParaRPr sz="2000">
              <a:latin typeface="PMingLiU"/>
              <a:cs typeface="PMingLiU"/>
            </a:endParaRPr>
          </a:p>
          <a:p>
            <a:pPr>
              <a:lnSpc>
                <a:spcPct val="100000"/>
              </a:lnSpc>
              <a:spcBef>
                <a:spcPts val="25"/>
              </a:spcBef>
            </a:pPr>
            <a:endParaRPr sz="3200">
              <a:latin typeface="Times New Roman"/>
              <a:cs typeface="Times New Roman"/>
            </a:endParaRPr>
          </a:p>
          <a:p>
            <a:pPr marL="76200" marR="4140200">
              <a:lnSpc>
                <a:spcPct val="141500"/>
              </a:lnSpc>
            </a:pPr>
            <a:r>
              <a:rPr sz="2200" b="1" dirty="0">
                <a:latin typeface="Microsoft JhengHei UI"/>
                <a:cs typeface="Microsoft JhengHei UI"/>
              </a:rPr>
              <a:t>居住时间 </a:t>
            </a:r>
            <a:r>
              <a:rPr sz="2100" spc="75" dirty="0">
                <a:latin typeface="Arial"/>
                <a:cs typeface="Arial"/>
              </a:rPr>
              <a:t>“</a:t>
            </a:r>
            <a:r>
              <a:rPr sz="2100" b="1" spc="-420" dirty="0">
                <a:latin typeface="Microsoft JhengHei UI"/>
                <a:cs typeface="Microsoft JhengHei UI"/>
              </a:rPr>
              <a:t>投资居留留</a:t>
            </a:r>
            <a:r>
              <a:rPr sz="2100" spc="35" dirty="0">
                <a:latin typeface="Arial"/>
                <a:cs typeface="Arial"/>
              </a:rPr>
              <a:t>”</a:t>
            </a:r>
            <a:r>
              <a:rPr sz="2100" spc="35" dirty="0">
                <a:latin typeface="PMingLiU"/>
                <a:cs typeface="PMingLiU"/>
              </a:rPr>
              <a:t>：</a:t>
            </a:r>
            <a:r>
              <a:rPr sz="2100" spc="-55" dirty="0">
                <a:latin typeface="PMingLiU"/>
                <a:cs typeface="PMingLiU"/>
              </a:rPr>
              <a:t> </a:t>
            </a:r>
            <a:r>
              <a:rPr sz="2100" spc="-450" dirty="0">
                <a:latin typeface="PMingLiU"/>
                <a:cs typeface="PMingLiU"/>
              </a:rPr>
              <a:t>⽆无居住限制，只需在更更新居留留前，返回⻄西班⽛牙办理理 </a:t>
            </a:r>
            <a:r>
              <a:rPr sz="1800" spc="165" dirty="0">
                <a:latin typeface="Arial"/>
                <a:cs typeface="Arial"/>
              </a:rPr>
              <a:t>“</a:t>
            </a:r>
            <a:r>
              <a:rPr sz="2000" b="1" spc="-670" dirty="0">
                <a:latin typeface="Microsoft JhengHei UI"/>
                <a:cs typeface="Microsoft JhengHei UI"/>
              </a:rPr>
              <a:t>⾮非盈利利性居留留</a:t>
            </a:r>
            <a:r>
              <a:rPr sz="1800" spc="80" dirty="0">
                <a:latin typeface="Arial"/>
                <a:cs typeface="Arial"/>
              </a:rPr>
              <a:t>”</a:t>
            </a:r>
            <a:r>
              <a:rPr sz="1800" spc="80" dirty="0">
                <a:latin typeface="PMingLiU"/>
                <a:cs typeface="PMingLiU"/>
              </a:rPr>
              <a:t>：</a:t>
            </a:r>
            <a:endParaRPr sz="1800">
              <a:latin typeface="PMingLiU"/>
              <a:cs typeface="PMingLiU"/>
            </a:endParaRPr>
          </a:p>
          <a:p>
            <a:pPr marL="348615" indent="-272415">
              <a:lnSpc>
                <a:spcPct val="100000"/>
              </a:lnSpc>
              <a:spcBef>
                <a:spcPts val="900"/>
              </a:spcBef>
              <a:buFont typeface="Trebuchet MS"/>
              <a:buAutoNum type="arabicPeriod"/>
              <a:tabLst>
                <a:tab pos="349250" algn="l"/>
              </a:tabLst>
            </a:pPr>
            <a:r>
              <a:rPr sz="1800" spc="-280" dirty="0">
                <a:latin typeface="PMingLiU"/>
                <a:cs typeface="PMingLiU"/>
              </a:rPr>
              <a:t>⾸首次短期居留留卡：有效期</a:t>
            </a:r>
            <a:r>
              <a:rPr sz="1800" dirty="0">
                <a:latin typeface="Trebuchet MS"/>
                <a:cs typeface="Trebuchet MS"/>
              </a:rPr>
              <a:t>1</a:t>
            </a:r>
            <a:r>
              <a:rPr sz="1800" spc="-600" dirty="0">
                <a:latin typeface="PMingLiU"/>
                <a:cs typeface="PMingLiU"/>
              </a:rPr>
              <a:t>年年</a:t>
            </a:r>
            <a:r>
              <a:rPr sz="1800" spc="-300" dirty="0">
                <a:latin typeface="PMingLiU"/>
                <a:cs typeface="PMingLiU"/>
              </a:rPr>
              <a:t>，</a:t>
            </a:r>
            <a:r>
              <a:rPr sz="1800" spc="-300" dirty="0">
                <a:latin typeface="Trebuchet MS"/>
                <a:cs typeface="Trebuchet MS"/>
              </a:rPr>
              <a:t>1</a:t>
            </a:r>
            <a:r>
              <a:rPr sz="1800" spc="-260" dirty="0">
                <a:latin typeface="PMingLiU"/>
                <a:cs typeface="PMingLiU"/>
              </a:rPr>
              <a:t>年年内需居住满</a:t>
            </a:r>
            <a:r>
              <a:rPr sz="1800" dirty="0">
                <a:latin typeface="Trebuchet MS"/>
                <a:cs typeface="Trebuchet MS"/>
              </a:rPr>
              <a:t>183</a:t>
            </a:r>
            <a:r>
              <a:rPr sz="1800" dirty="0">
                <a:latin typeface="PMingLiU"/>
                <a:cs typeface="PMingLiU"/>
              </a:rPr>
              <a:t>天；</a:t>
            </a:r>
            <a:endParaRPr sz="1800">
              <a:latin typeface="PMingLiU"/>
              <a:cs typeface="PMingLiU"/>
            </a:endParaRPr>
          </a:p>
          <a:p>
            <a:pPr marL="76200" marR="3787775">
              <a:lnSpc>
                <a:spcPct val="115700"/>
              </a:lnSpc>
              <a:buFont typeface="Trebuchet MS"/>
              <a:buAutoNum type="arabicPeriod"/>
              <a:tabLst>
                <a:tab pos="431800" algn="l"/>
                <a:tab pos="432434" algn="l"/>
              </a:tabLst>
            </a:pPr>
            <a:r>
              <a:rPr sz="1800" spc="-150" dirty="0">
                <a:latin typeface="PMingLiU"/>
                <a:cs typeface="PMingLiU"/>
              </a:rPr>
              <a:t>续签短期居留留卡：有效期</a:t>
            </a:r>
            <a:r>
              <a:rPr sz="1800" spc="-150" dirty="0">
                <a:latin typeface="Trebuchet MS"/>
                <a:cs typeface="Trebuchet MS"/>
              </a:rPr>
              <a:t>2</a:t>
            </a:r>
            <a:r>
              <a:rPr sz="1800" spc="-600" dirty="0">
                <a:latin typeface="PMingLiU"/>
                <a:cs typeface="PMingLiU"/>
              </a:rPr>
              <a:t>年年，</a:t>
            </a:r>
            <a:r>
              <a:rPr sz="1800" spc="-600" dirty="0">
                <a:latin typeface="Trebuchet MS"/>
                <a:cs typeface="Trebuchet MS"/>
              </a:rPr>
              <a:t>2</a:t>
            </a:r>
            <a:r>
              <a:rPr sz="1800" spc="-400" dirty="0">
                <a:latin typeface="PMingLiU"/>
                <a:cs typeface="PMingLiU"/>
              </a:rPr>
              <a:t>年年内每年年居住满</a:t>
            </a:r>
            <a:r>
              <a:rPr sz="1800" spc="-400" dirty="0">
                <a:latin typeface="Trebuchet MS"/>
                <a:cs typeface="Trebuchet MS"/>
              </a:rPr>
              <a:t>183</a:t>
            </a:r>
            <a:r>
              <a:rPr sz="1800" spc="-400" dirty="0">
                <a:latin typeface="PMingLiU"/>
                <a:cs typeface="PMingLiU"/>
              </a:rPr>
              <a:t>天，</a:t>
            </a:r>
            <a:r>
              <a:rPr sz="1800" spc="-400" dirty="0">
                <a:latin typeface="Trebuchet MS"/>
                <a:cs typeface="Trebuchet MS"/>
              </a:rPr>
              <a:t>2</a:t>
            </a:r>
            <a:r>
              <a:rPr sz="1800" spc="-360" dirty="0">
                <a:latin typeface="PMingLiU"/>
                <a:cs typeface="PMingLiU"/>
              </a:rPr>
              <a:t>年年后续签</a:t>
            </a:r>
            <a:r>
              <a:rPr sz="1800" spc="-360" dirty="0">
                <a:latin typeface="Trebuchet MS"/>
                <a:cs typeface="Trebuchet MS"/>
              </a:rPr>
              <a:t>2</a:t>
            </a:r>
            <a:r>
              <a:rPr sz="1800" spc="-385" dirty="0">
                <a:latin typeface="PMingLiU"/>
                <a:cs typeface="PMingLiU"/>
              </a:rPr>
              <a:t>年年期的 卡；</a:t>
            </a:r>
            <a:endParaRPr sz="1800">
              <a:latin typeface="PMingLiU"/>
              <a:cs typeface="PMingLiU"/>
            </a:endParaRPr>
          </a:p>
          <a:p>
            <a:pPr marL="76200" marR="3787775">
              <a:lnSpc>
                <a:spcPct val="115700"/>
              </a:lnSpc>
              <a:buFont typeface="Trebuchet MS"/>
              <a:buAutoNum type="arabicPeriod"/>
              <a:tabLst>
                <a:tab pos="454025" algn="l"/>
                <a:tab pos="455295" algn="l"/>
              </a:tabLst>
            </a:pPr>
            <a:r>
              <a:rPr sz="1800" spc="-165" dirty="0">
                <a:latin typeface="PMingLiU"/>
                <a:cs typeface="PMingLiU"/>
              </a:rPr>
              <a:t>获得永久居留留的条件是：离境时间不不超过连续</a:t>
            </a:r>
            <a:r>
              <a:rPr sz="1800" spc="-165" dirty="0">
                <a:latin typeface="Trebuchet MS"/>
                <a:cs typeface="Trebuchet MS"/>
              </a:rPr>
              <a:t>6</a:t>
            </a:r>
            <a:r>
              <a:rPr sz="1800" spc="-360" dirty="0">
                <a:latin typeface="PMingLiU"/>
                <a:cs typeface="PMingLiU"/>
              </a:rPr>
              <a:t>个⽉月，累计不不超过</a:t>
            </a:r>
            <a:r>
              <a:rPr sz="1800" spc="-360" dirty="0">
                <a:latin typeface="Trebuchet MS"/>
                <a:cs typeface="Trebuchet MS"/>
              </a:rPr>
              <a:t>10</a:t>
            </a:r>
            <a:r>
              <a:rPr sz="1800" spc="-385" dirty="0">
                <a:latin typeface="PMingLiU"/>
                <a:cs typeface="PMingLiU"/>
              </a:rPr>
              <a:t>个⽉月。 每</a:t>
            </a:r>
            <a:r>
              <a:rPr sz="1800" spc="-385" dirty="0">
                <a:latin typeface="Trebuchet MS"/>
                <a:cs typeface="Trebuchet MS"/>
              </a:rPr>
              <a:t>5</a:t>
            </a:r>
            <a:r>
              <a:rPr sz="1800" spc="-300" dirty="0">
                <a:latin typeface="PMingLiU"/>
                <a:cs typeface="PMingLiU"/>
              </a:rPr>
              <a:t>年年续期⼀一次，离境时间不不超过连续</a:t>
            </a:r>
            <a:r>
              <a:rPr sz="1800" dirty="0">
                <a:latin typeface="Trebuchet MS"/>
                <a:cs typeface="Trebuchet MS"/>
              </a:rPr>
              <a:t>12</a:t>
            </a:r>
            <a:r>
              <a:rPr sz="1800" spc="-280" dirty="0">
                <a:latin typeface="PMingLiU"/>
                <a:cs typeface="PMingLiU"/>
              </a:rPr>
              <a:t>个⽉月，⽆无累计时间设限。</a:t>
            </a:r>
            <a:endParaRPr sz="1800">
              <a:latin typeface="PMingLiU"/>
              <a:cs typeface="PMingLiU"/>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460500"/>
            <a:ext cx="5207000" cy="391160"/>
          </a:xfrm>
          <a:prstGeom prst="rect">
            <a:avLst/>
          </a:prstGeom>
        </p:spPr>
        <p:txBody>
          <a:bodyPr vert="horz" wrap="square" lIns="0" tIns="12700" rIns="0" bIns="0" rtlCol="0">
            <a:spAutoFit/>
          </a:bodyPr>
          <a:lstStyle/>
          <a:p>
            <a:pPr marL="12700">
              <a:lnSpc>
                <a:spcPct val="100000"/>
              </a:lnSpc>
              <a:spcBef>
                <a:spcPts val="100"/>
              </a:spcBef>
            </a:pPr>
            <a:r>
              <a:rPr sz="2400" spc="-360" dirty="0"/>
              <a:t>房屋买卖当中所产⽣生的税费名称及⾦金金额</a:t>
            </a:r>
            <a:endParaRPr sz="2400"/>
          </a:p>
        </p:txBody>
      </p:sp>
      <p:sp>
        <p:nvSpPr>
          <p:cNvPr id="3" name="object 3"/>
          <p:cNvSpPr txBox="1"/>
          <p:nvPr/>
        </p:nvSpPr>
        <p:spPr>
          <a:xfrm>
            <a:off x="533400" y="3048000"/>
            <a:ext cx="5303520" cy="749300"/>
          </a:xfrm>
          <a:prstGeom prst="rect">
            <a:avLst/>
          </a:prstGeom>
        </p:spPr>
        <p:txBody>
          <a:bodyPr vert="horz" wrap="square" lIns="0" tIns="12700" rIns="0" bIns="0" rtlCol="0">
            <a:spAutoFit/>
          </a:bodyPr>
          <a:lstStyle/>
          <a:p>
            <a:pPr algn="ctr">
              <a:lnSpc>
                <a:spcPct val="100000"/>
              </a:lnSpc>
              <a:spcBef>
                <a:spcPts val="100"/>
              </a:spcBef>
            </a:pPr>
            <a:r>
              <a:rPr sz="1500" dirty="0">
                <a:latin typeface="Arial"/>
                <a:cs typeface="Arial"/>
              </a:rPr>
              <a:t>1</a:t>
            </a:r>
            <a:r>
              <a:rPr sz="1500" dirty="0">
                <a:latin typeface="PMingLiU"/>
                <a:cs typeface="PMingLiU"/>
              </a:rPr>
              <a:t>、</a:t>
            </a:r>
            <a:r>
              <a:rPr sz="1500" spc="5" dirty="0">
                <a:latin typeface="PMingLiU"/>
                <a:cs typeface="PMingLiU"/>
              </a:rPr>
              <a:t> </a:t>
            </a:r>
            <a:r>
              <a:rPr sz="1500" b="1" dirty="0">
                <a:latin typeface="Microsoft JhengHei UI"/>
                <a:cs typeface="Microsoft JhengHei UI"/>
              </a:rPr>
              <a:t>购买新房需缴纳</a:t>
            </a:r>
            <a:r>
              <a:rPr sz="1500" b="1" spc="-5" dirty="0">
                <a:latin typeface="Arial"/>
                <a:cs typeface="Arial"/>
              </a:rPr>
              <a:t>10%</a:t>
            </a:r>
            <a:r>
              <a:rPr sz="1500" b="1" dirty="0">
                <a:latin typeface="Microsoft JhengHei UI"/>
                <a:cs typeface="Microsoft JhengHei UI"/>
              </a:rPr>
              <a:t>的</a:t>
            </a:r>
            <a:r>
              <a:rPr sz="1500" b="1" spc="20" dirty="0">
                <a:latin typeface="Microsoft JhengHei UI"/>
                <a:cs typeface="Microsoft JhengHei UI"/>
              </a:rPr>
              <a:t> </a:t>
            </a:r>
            <a:r>
              <a:rPr sz="1500" b="1" dirty="0">
                <a:latin typeface="Microsoft JhengHei UI"/>
                <a:cs typeface="Microsoft JhengHei UI"/>
              </a:rPr>
              <a:t>增值税</a:t>
            </a:r>
            <a:r>
              <a:rPr sz="1500" b="1" spc="-20" dirty="0">
                <a:latin typeface="Microsoft JhengHei UI"/>
                <a:cs typeface="Microsoft JhengHei UI"/>
              </a:rPr>
              <a:t>（</a:t>
            </a:r>
            <a:r>
              <a:rPr sz="1500" b="1" spc="-20" dirty="0">
                <a:latin typeface="Arial"/>
                <a:cs typeface="Arial"/>
              </a:rPr>
              <a:t>IVA</a:t>
            </a:r>
            <a:r>
              <a:rPr sz="1500" b="1" spc="-20" dirty="0">
                <a:latin typeface="Microsoft JhengHei UI"/>
                <a:cs typeface="Microsoft JhengHei UI"/>
              </a:rPr>
              <a:t>）</a:t>
            </a:r>
            <a:r>
              <a:rPr sz="1500" b="1" spc="-20" dirty="0">
                <a:latin typeface="Arial"/>
                <a:cs typeface="Arial"/>
              </a:rPr>
              <a:t>——</a:t>
            </a:r>
            <a:r>
              <a:rPr sz="1500" b="1" spc="-190" dirty="0">
                <a:latin typeface="Microsoft JhengHei UI"/>
                <a:cs typeface="Microsoft JhengHei UI"/>
              </a:rPr>
              <a:t>新房交易易时缴纳</a:t>
            </a:r>
            <a:endParaRPr sz="1500">
              <a:latin typeface="Microsoft JhengHei UI"/>
              <a:cs typeface="Microsoft JhengHei UI"/>
            </a:endParaRPr>
          </a:p>
          <a:p>
            <a:pPr>
              <a:lnSpc>
                <a:spcPct val="100000"/>
              </a:lnSpc>
              <a:spcBef>
                <a:spcPts val="30"/>
              </a:spcBef>
            </a:pPr>
            <a:endParaRPr sz="1800">
              <a:latin typeface="Times New Roman"/>
              <a:cs typeface="Times New Roman"/>
            </a:endParaRPr>
          </a:p>
          <a:p>
            <a:pPr marR="62865" algn="ctr">
              <a:lnSpc>
                <a:spcPct val="100000"/>
              </a:lnSpc>
            </a:pPr>
            <a:r>
              <a:rPr sz="1500" spc="-260" dirty="0">
                <a:latin typeface="PMingLiU"/>
                <a:cs typeface="PMingLiU"/>
              </a:rPr>
              <a:t>注：⼀一次性⽀支付，出具买房合同后三⼗十个⼯工作⽇日内缴纳</a:t>
            </a:r>
            <a:endParaRPr sz="1500">
              <a:latin typeface="PMingLiU"/>
              <a:cs typeface="PMingLiU"/>
            </a:endParaRPr>
          </a:p>
        </p:txBody>
      </p:sp>
      <p:sp>
        <p:nvSpPr>
          <p:cNvPr id="4" name="object 4"/>
          <p:cNvSpPr txBox="1"/>
          <p:nvPr/>
        </p:nvSpPr>
        <p:spPr>
          <a:xfrm>
            <a:off x="533400" y="4419600"/>
            <a:ext cx="10165080" cy="1168400"/>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2</a:t>
            </a:r>
            <a:r>
              <a:rPr sz="1500" dirty="0">
                <a:latin typeface="PMingLiU"/>
                <a:cs typeface="PMingLiU"/>
              </a:rPr>
              <a:t>、</a:t>
            </a:r>
            <a:r>
              <a:rPr sz="1500" b="1" dirty="0">
                <a:latin typeface="Microsoft JhengHei UI"/>
                <a:cs typeface="Microsoft JhengHei UI"/>
              </a:rPr>
              <a:t>过户费</a:t>
            </a:r>
            <a:r>
              <a:rPr sz="1500" b="1" spc="-5" dirty="0">
                <a:latin typeface="Arial"/>
                <a:cs typeface="Arial"/>
              </a:rPr>
              <a:t>(ITP)</a:t>
            </a:r>
            <a:endParaRPr sz="1500">
              <a:latin typeface="Arial"/>
              <a:cs typeface="Arial"/>
            </a:endParaRPr>
          </a:p>
          <a:p>
            <a:pPr marL="393700" marR="5080">
              <a:lnSpc>
                <a:spcPct val="200000"/>
              </a:lnSpc>
            </a:pPr>
            <a:r>
              <a:rPr sz="1500" spc="-300" dirty="0">
                <a:latin typeface="PMingLiU"/>
                <a:cs typeface="PMingLiU"/>
              </a:rPr>
              <a:t>⼆二⼿手房交易易中需缴纳房价的</a:t>
            </a:r>
            <a:r>
              <a:rPr sz="1500" spc="-5" dirty="0">
                <a:latin typeface="Arial"/>
                <a:cs typeface="Arial"/>
              </a:rPr>
              <a:t>6%-10%</a:t>
            </a:r>
            <a:r>
              <a:rPr sz="1500" spc="-265" dirty="0">
                <a:latin typeface="PMingLiU"/>
                <a:cs typeface="PMingLiU"/>
              </a:rPr>
              <a:t>的过户税（税率根据不不同⾃自治区在此区间内浮动，⻢马德⾥里里的⼆二⼿手房过户税为</a:t>
            </a:r>
            <a:r>
              <a:rPr sz="1500" spc="-5" dirty="0">
                <a:latin typeface="Arial"/>
                <a:cs typeface="Arial"/>
              </a:rPr>
              <a:t>6%</a:t>
            </a:r>
            <a:r>
              <a:rPr sz="1500" spc="-5" dirty="0">
                <a:latin typeface="PMingLiU"/>
                <a:cs typeface="PMingLiU"/>
              </a:rPr>
              <a:t>）  </a:t>
            </a:r>
            <a:r>
              <a:rPr sz="1500" spc="-375" dirty="0">
                <a:latin typeface="PMingLiU"/>
                <a:cs typeface="PMingLiU"/>
              </a:rPr>
              <a:t>例例：⼀一栋净值</a:t>
            </a:r>
            <a:r>
              <a:rPr sz="1500" spc="-5" dirty="0">
                <a:latin typeface="Arial"/>
                <a:cs typeface="Arial"/>
              </a:rPr>
              <a:t>50</a:t>
            </a:r>
            <a:r>
              <a:rPr sz="1500" spc="-140" dirty="0">
                <a:latin typeface="PMingLiU"/>
                <a:cs typeface="PMingLiU"/>
              </a:rPr>
              <a:t>万欧元的房产，费⽤用为</a:t>
            </a:r>
            <a:r>
              <a:rPr sz="1500" spc="-5" dirty="0">
                <a:latin typeface="Arial"/>
                <a:cs typeface="Arial"/>
              </a:rPr>
              <a:t>30000</a:t>
            </a:r>
            <a:r>
              <a:rPr sz="1500" dirty="0">
                <a:latin typeface="PMingLiU"/>
                <a:cs typeface="PMingLiU"/>
              </a:rPr>
              <a:t>欧元。</a:t>
            </a:r>
            <a:endParaRPr sz="1500">
              <a:latin typeface="PMingLiU"/>
              <a:cs typeface="PMingLiU"/>
            </a:endParaRPr>
          </a:p>
        </p:txBody>
      </p:sp>
      <p:sp>
        <p:nvSpPr>
          <p:cNvPr id="5" name="object 5"/>
          <p:cNvSpPr txBox="1"/>
          <p:nvPr/>
        </p:nvSpPr>
        <p:spPr>
          <a:xfrm>
            <a:off x="533400" y="6210300"/>
            <a:ext cx="5170170" cy="1168400"/>
          </a:xfrm>
          <a:prstGeom prst="rect">
            <a:avLst/>
          </a:prstGeom>
        </p:spPr>
        <p:txBody>
          <a:bodyPr vert="horz" wrap="square" lIns="0" tIns="12700" rIns="0" bIns="0" rtlCol="0">
            <a:spAutoFit/>
          </a:bodyPr>
          <a:lstStyle/>
          <a:p>
            <a:pPr marL="12700">
              <a:lnSpc>
                <a:spcPct val="100000"/>
              </a:lnSpc>
              <a:spcBef>
                <a:spcPts val="100"/>
              </a:spcBef>
            </a:pPr>
            <a:r>
              <a:rPr sz="1500" spc="-5" dirty="0">
                <a:latin typeface="Arial"/>
                <a:cs typeface="Arial"/>
              </a:rPr>
              <a:t>3</a:t>
            </a:r>
            <a:r>
              <a:rPr sz="1500" dirty="0">
                <a:latin typeface="PMingLiU"/>
                <a:cs typeface="PMingLiU"/>
              </a:rPr>
              <a:t>、</a:t>
            </a:r>
            <a:r>
              <a:rPr sz="1500" b="1" dirty="0">
                <a:latin typeface="Microsoft JhengHei UI"/>
                <a:cs typeface="Microsoft JhengHei UI"/>
              </a:rPr>
              <a:t>房产注册费</a:t>
            </a:r>
            <a:endParaRPr sz="1500">
              <a:latin typeface="Microsoft JhengHei UI"/>
              <a:cs typeface="Microsoft JhengHei UI"/>
            </a:endParaRPr>
          </a:p>
          <a:p>
            <a:pPr>
              <a:lnSpc>
                <a:spcPct val="100000"/>
              </a:lnSpc>
              <a:spcBef>
                <a:spcPts val="15"/>
              </a:spcBef>
            </a:pPr>
            <a:endParaRPr sz="1550">
              <a:latin typeface="Times New Roman"/>
              <a:cs typeface="Times New Roman"/>
            </a:endParaRPr>
          </a:p>
          <a:p>
            <a:pPr marL="393700">
              <a:lnSpc>
                <a:spcPct val="100000"/>
              </a:lnSpc>
            </a:pPr>
            <a:r>
              <a:rPr sz="1500" dirty="0">
                <a:latin typeface="PMingLiU"/>
                <a:cs typeface="PMingLiU"/>
              </a:rPr>
              <a:t>约为总房价的</a:t>
            </a:r>
            <a:r>
              <a:rPr sz="1500" dirty="0">
                <a:latin typeface="Arial"/>
                <a:cs typeface="Arial"/>
              </a:rPr>
              <a:t>0.1%</a:t>
            </a:r>
            <a:r>
              <a:rPr sz="1500" spc="-5" dirty="0">
                <a:latin typeface="Arial"/>
                <a:cs typeface="Arial"/>
              </a:rPr>
              <a:t> </a:t>
            </a:r>
            <a:r>
              <a:rPr sz="1500" dirty="0">
                <a:latin typeface="Arial"/>
                <a:cs typeface="Arial"/>
              </a:rPr>
              <a:t>~ 0.5%</a:t>
            </a:r>
            <a:endParaRPr sz="1500">
              <a:latin typeface="Arial"/>
              <a:cs typeface="Arial"/>
            </a:endParaRPr>
          </a:p>
          <a:p>
            <a:pPr>
              <a:lnSpc>
                <a:spcPct val="100000"/>
              </a:lnSpc>
              <a:spcBef>
                <a:spcPts val="20"/>
              </a:spcBef>
            </a:pPr>
            <a:endParaRPr sz="1550">
              <a:latin typeface="Times New Roman"/>
              <a:cs typeface="Times New Roman"/>
            </a:endParaRPr>
          </a:p>
          <a:p>
            <a:pPr marL="393700">
              <a:lnSpc>
                <a:spcPct val="100000"/>
              </a:lnSpc>
            </a:pPr>
            <a:r>
              <a:rPr sz="1500" spc="-375" dirty="0">
                <a:latin typeface="PMingLiU"/>
                <a:cs typeface="PMingLiU"/>
              </a:rPr>
              <a:t>例例：⼀一栋净值</a:t>
            </a:r>
            <a:r>
              <a:rPr sz="1500" spc="-5" dirty="0">
                <a:latin typeface="Arial"/>
                <a:cs typeface="Arial"/>
              </a:rPr>
              <a:t>50</a:t>
            </a:r>
            <a:r>
              <a:rPr sz="1500" spc="-140" dirty="0">
                <a:latin typeface="PMingLiU"/>
                <a:cs typeface="PMingLiU"/>
              </a:rPr>
              <a:t>万欧元的房产，费⽤用为</a:t>
            </a:r>
            <a:r>
              <a:rPr sz="1500" dirty="0">
                <a:latin typeface="Arial"/>
                <a:cs typeface="Arial"/>
              </a:rPr>
              <a:t>1.000</a:t>
            </a:r>
            <a:r>
              <a:rPr sz="1500" spc="-20" dirty="0">
                <a:latin typeface="Arial"/>
                <a:cs typeface="Arial"/>
              </a:rPr>
              <a:t> </a:t>
            </a:r>
            <a:r>
              <a:rPr sz="1500" dirty="0">
                <a:latin typeface="Arial"/>
                <a:cs typeface="Arial"/>
              </a:rPr>
              <a:t>-</a:t>
            </a:r>
            <a:r>
              <a:rPr sz="1500" spc="-20" dirty="0">
                <a:latin typeface="Arial"/>
                <a:cs typeface="Arial"/>
              </a:rPr>
              <a:t> </a:t>
            </a:r>
            <a:r>
              <a:rPr sz="1500" spc="-5" dirty="0">
                <a:latin typeface="Arial"/>
                <a:cs typeface="Arial"/>
              </a:rPr>
              <a:t>2.000</a:t>
            </a:r>
            <a:r>
              <a:rPr sz="1500" dirty="0">
                <a:latin typeface="PMingLiU"/>
                <a:cs typeface="PMingLiU"/>
              </a:rPr>
              <a:t>欧元</a:t>
            </a:r>
            <a:endParaRPr sz="1500">
              <a:latin typeface="PMingLiU"/>
              <a:cs typeface="PMingLiU"/>
            </a:endParaRPr>
          </a:p>
        </p:txBody>
      </p:sp>
      <p:sp>
        <p:nvSpPr>
          <p:cNvPr id="6" name="object 6"/>
          <p:cNvSpPr txBox="1"/>
          <p:nvPr/>
        </p:nvSpPr>
        <p:spPr>
          <a:xfrm>
            <a:off x="533400" y="8001000"/>
            <a:ext cx="5783580" cy="711200"/>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4</a:t>
            </a:r>
            <a:r>
              <a:rPr sz="1500" dirty="0">
                <a:latin typeface="PMingLiU"/>
                <a:cs typeface="PMingLiU"/>
              </a:rPr>
              <a:t>、</a:t>
            </a:r>
            <a:r>
              <a:rPr sz="1500" b="1" dirty="0">
                <a:latin typeface="Microsoft JhengHei UI"/>
                <a:cs typeface="Microsoft JhengHei UI"/>
              </a:rPr>
              <a:t>房产公证费</a:t>
            </a:r>
            <a:endParaRPr sz="1500">
              <a:latin typeface="Microsoft JhengHei UI"/>
              <a:cs typeface="Microsoft JhengHei UI"/>
            </a:endParaRPr>
          </a:p>
          <a:p>
            <a:pPr>
              <a:lnSpc>
                <a:spcPct val="100000"/>
              </a:lnSpc>
              <a:spcBef>
                <a:spcPts val="15"/>
              </a:spcBef>
            </a:pPr>
            <a:endParaRPr sz="1550">
              <a:latin typeface="Times New Roman"/>
              <a:cs typeface="Times New Roman"/>
            </a:endParaRPr>
          </a:p>
          <a:p>
            <a:pPr marL="393700">
              <a:lnSpc>
                <a:spcPct val="100000"/>
              </a:lnSpc>
            </a:pPr>
            <a:r>
              <a:rPr sz="1500" dirty="0">
                <a:latin typeface="PMingLiU"/>
                <a:cs typeface="PMingLiU"/>
              </a:rPr>
              <a:t>净值</a:t>
            </a:r>
            <a:r>
              <a:rPr sz="1500" spc="-5" dirty="0">
                <a:latin typeface="Arial"/>
                <a:cs typeface="Arial"/>
              </a:rPr>
              <a:t>50</a:t>
            </a:r>
            <a:r>
              <a:rPr sz="1500" dirty="0">
                <a:latin typeface="PMingLiU"/>
                <a:cs typeface="PMingLiU"/>
              </a:rPr>
              <a:t>万欧元的房产公证费为</a:t>
            </a:r>
            <a:r>
              <a:rPr sz="1500" spc="-5" dirty="0">
                <a:latin typeface="Arial"/>
                <a:cs typeface="Arial"/>
              </a:rPr>
              <a:t>1%</a:t>
            </a:r>
            <a:r>
              <a:rPr sz="1500" dirty="0">
                <a:latin typeface="PMingLiU"/>
                <a:cs typeface="PMingLiU"/>
              </a:rPr>
              <a:t>左右。</a:t>
            </a:r>
            <a:r>
              <a:rPr sz="1500" dirty="0">
                <a:latin typeface="Arial"/>
                <a:cs typeface="Arial"/>
              </a:rPr>
              <a:t>(</a:t>
            </a:r>
            <a:r>
              <a:rPr sz="1500" spc="-140" dirty="0">
                <a:latin typeface="PMingLiU"/>
                <a:cs typeface="PMingLiU"/>
              </a:rPr>
              <a:t>具体根据纸张数量量计算</a:t>
            </a:r>
            <a:r>
              <a:rPr sz="1500" dirty="0">
                <a:latin typeface="Arial"/>
                <a:cs typeface="Arial"/>
              </a:rPr>
              <a:t>)</a:t>
            </a:r>
            <a:endParaRPr sz="1500">
              <a:latin typeface="Arial"/>
              <a:cs typeface="Arial"/>
            </a:endParaRPr>
          </a:p>
        </p:txBody>
      </p:sp>
      <p:sp>
        <p:nvSpPr>
          <p:cNvPr id="7" name="object 7"/>
          <p:cNvSpPr/>
          <p:nvPr/>
        </p:nvSpPr>
        <p:spPr>
          <a:xfrm>
            <a:off x="7787232" y="2000143"/>
            <a:ext cx="3336583" cy="2724877"/>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6990106" y="5775953"/>
            <a:ext cx="5310328" cy="316503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409700"/>
            <a:ext cx="3937000" cy="452120"/>
          </a:xfrm>
          <a:prstGeom prst="rect">
            <a:avLst/>
          </a:prstGeom>
        </p:spPr>
        <p:txBody>
          <a:bodyPr vert="horz" wrap="square" lIns="0" tIns="12700" rIns="0" bIns="0" rtlCol="0">
            <a:spAutoFit/>
          </a:bodyPr>
          <a:lstStyle/>
          <a:p>
            <a:pPr marL="12700">
              <a:lnSpc>
                <a:spcPct val="100000"/>
              </a:lnSpc>
              <a:spcBef>
                <a:spcPts val="100"/>
              </a:spcBef>
            </a:pPr>
            <a:r>
              <a:rPr sz="2800" spc="-235" dirty="0"/>
              <a:t>买房后所产⽣生的税费名称</a:t>
            </a:r>
            <a:endParaRPr sz="2800"/>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44450">
              <a:lnSpc>
                <a:spcPct val="100000"/>
              </a:lnSpc>
              <a:spcBef>
                <a:spcPts val="100"/>
              </a:spcBef>
            </a:pPr>
            <a:r>
              <a:rPr spc="-290" dirty="0"/>
              <a:t>买房后费⽤用：</a:t>
            </a:r>
          </a:p>
          <a:p>
            <a:pPr marL="44450">
              <a:lnSpc>
                <a:spcPct val="100000"/>
              </a:lnSpc>
              <a:spcBef>
                <a:spcPts val="1900"/>
              </a:spcBef>
            </a:pPr>
            <a:r>
              <a:rPr b="0" dirty="0">
                <a:solidFill>
                  <a:srgbClr val="000000"/>
                </a:solidFill>
                <a:latin typeface="Arial"/>
                <a:cs typeface="Arial"/>
              </a:rPr>
              <a:t>1</a:t>
            </a:r>
            <a:r>
              <a:rPr spc="-335" dirty="0">
                <a:solidFill>
                  <a:srgbClr val="000000"/>
                </a:solidFill>
              </a:rPr>
              <a:t>、不不动产税</a:t>
            </a:r>
            <a:r>
              <a:rPr spc="-5" dirty="0">
                <a:solidFill>
                  <a:srgbClr val="000000"/>
                </a:solidFill>
                <a:latin typeface="Arial"/>
                <a:cs typeface="Arial"/>
              </a:rPr>
              <a:t>(IBI)</a:t>
            </a:r>
          </a:p>
          <a:p>
            <a:pPr marL="778510" indent="-226060">
              <a:lnSpc>
                <a:spcPct val="100000"/>
              </a:lnSpc>
              <a:spcBef>
                <a:spcPts val="1900"/>
              </a:spcBef>
              <a:buSzPct val="95000"/>
              <a:buFont typeface="Arial"/>
              <a:buAutoNum type="alphaLcParenR"/>
              <a:tabLst>
                <a:tab pos="779145" algn="l"/>
              </a:tabLst>
            </a:pPr>
            <a:r>
              <a:rPr b="0" spc="-670" dirty="0">
                <a:solidFill>
                  <a:srgbClr val="000000"/>
                </a:solidFill>
                <a:latin typeface="PMingLiU"/>
                <a:cs typeface="PMingLiU"/>
              </a:rPr>
              <a:t>每年年</a:t>
            </a:r>
            <a:r>
              <a:rPr b="0" dirty="0">
                <a:solidFill>
                  <a:srgbClr val="000000"/>
                </a:solidFill>
                <a:latin typeface="Arial"/>
                <a:cs typeface="Arial"/>
              </a:rPr>
              <a:t>1</a:t>
            </a:r>
            <a:r>
              <a:rPr b="0" spc="-1000" dirty="0">
                <a:solidFill>
                  <a:srgbClr val="000000"/>
                </a:solidFill>
                <a:latin typeface="PMingLiU"/>
                <a:cs typeface="PMingLiU"/>
              </a:rPr>
              <a:t>⽉月</a:t>
            </a:r>
            <a:r>
              <a:rPr b="0" dirty="0">
                <a:solidFill>
                  <a:srgbClr val="000000"/>
                </a:solidFill>
                <a:latin typeface="Arial"/>
                <a:cs typeface="Arial"/>
              </a:rPr>
              <a:t>1</a:t>
            </a:r>
            <a:r>
              <a:rPr b="0" spc="-800" dirty="0">
                <a:solidFill>
                  <a:srgbClr val="000000"/>
                </a:solidFill>
                <a:latin typeface="PMingLiU"/>
                <a:cs typeface="PMingLiU"/>
              </a:rPr>
              <a:t>⽇日⽀支付</a:t>
            </a:r>
            <a:r>
              <a:rPr b="0" dirty="0">
                <a:solidFill>
                  <a:srgbClr val="000000"/>
                </a:solidFill>
                <a:latin typeface="Arial"/>
                <a:cs typeface="Arial"/>
              </a:rPr>
              <a:t>/</a:t>
            </a:r>
            <a:r>
              <a:rPr b="0" dirty="0">
                <a:solidFill>
                  <a:srgbClr val="000000"/>
                </a:solidFill>
                <a:latin typeface="PMingLiU"/>
                <a:cs typeface="PMingLiU"/>
              </a:rPr>
              <a:t>每个季度缴付</a:t>
            </a:r>
          </a:p>
          <a:p>
            <a:pPr marL="298450" marR="801370" indent="254000">
              <a:lnSpc>
                <a:spcPct val="179200"/>
              </a:lnSpc>
              <a:buSzPct val="95000"/>
              <a:buFont typeface="Arial"/>
              <a:buAutoNum type="alphaLcParenR"/>
              <a:tabLst>
                <a:tab pos="779145" algn="l"/>
              </a:tabLst>
            </a:pPr>
            <a:r>
              <a:rPr b="0" dirty="0">
                <a:solidFill>
                  <a:srgbClr val="000000"/>
                </a:solidFill>
                <a:latin typeface="PMingLiU"/>
                <a:cs typeface="PMingLiU"/>
              </a:rPr>
              <a:t>税率为总房价的（净值）的</a:t>
            </a:r>
            <a:r>
              <a:rPr b="0" dirty="0">
                <a:solidFill>
                  <a:srgbClr val="000000"/>
                </a:solidFill>
                <a:latin typeface="Arial"/>
                <a:cs typeface="Arial"/>
              </a:rPr>
              <a:t>0</a:t>
            </a:r>
            <a:r>
              <a:rPr b="0" spc="-5" dirty="0">
                <a:solidFill>
                  <a:srgbClr val="000000"/>
                </a:solidFill>
                <a:latin typeface="Arial"/>
                <a:cs typeface="Arial"/>
              </a:rPr>
              <a:t>.</a:t>
            </a:r>
            <a:r>
              <a:rPr b="0" dirty="0">
                <a:solidFill>
                  <a:srgbClr val="000000"/>
                </a:solidFill>
                <a:latin typeface="Arial"/>
                <a:cs typeface="Arial"/>
              </a:rPr>
              <a:t>4%~1</a:t>
            </a:r>
            <a:r>
              <a:rPr b="0" spc="-5" dirty="0">
                <a:solidFill>
                  <a:srgbClr val="000000"/>
                </a:solidFill>
                <a:latin typeface="Arial"/>
                <a:cs typeface="Arial"/>
              </a:rPr>
              <a:t>.</a:t>
            </a:r>
            <a:r>
              <a:rPr b="0" dirty="0">
                <a:solidFill>
                  <a:srgbClr val="000000"/>
                </a:solidFill>
                <a:latin typeface="Arial"/>
                <a:cs typeface="Arial"/>
              </a:rPr>
              <a:t>10</a:t>
            </a:r>
            <a:r>
              <a:rPr b="0" spc="-5" dirty="0">
                <a:solidFill>
                  <a:srgbClr val="000000"/>
                </a:solidFill>
                <a:latin typeface="Arial"/>
                <a:cs typeface="Arial"/>
              </a:rPr>
              <a:t>%</a:t>
            </a:r>
            <a:r>
              <a:rPr b="0" dirty="0">
                <a:solidFill>
                  <a:srgbClr val="000000"/>
                </a:solidFill>
                <a:latin typeface="PMingLiU"/>
                <a:cs typeface="PMingLiU"/>
              </a:rPr>
              <a:t>。（税率根据各个城市的市政价值在此区间内浮动） </a:t>
            </a:r>
            <a:r>
              <a:rPr b="0" spc="-500" dirty="0">
                <a:solidFill>
                  <a:srgbClr val="000000"/>
                </a:solidFill>
                <a:latin typeface="PMingLiU"/>
                <a:cs typeface="PMingLiU"/>
              </a:rPr>
              <a:t>例例：⼀一栋净值</a:t>
            </a:r>
            <a:r>
              <a:rPr b="0" spc="-5" dirty="0">
                <a:solidFill>
                  <a:srgbClr val="000000"/>
                </a:solidFill>
                <a:latin typeface="Arial"/>
                <a:cs typeface="Arial"/>
              </a:rPr>
              <a:t>50</a:t>
            </a:r>
            <a:r>
              <a:rPr b="0" spc="-185" dirty="0">
                <a:solidFill>
                  <a:srgbClr val="000000"/>
                </a:solidFill>
                <a:latin typeface="PMingLiU"/>
                <a:cs typeface="PMingLiU"/>
              </a:rPr>
              <a:t>万欧元的房产，费⽤用为</a:t>
            </a:r>
            <a:r>
              <a:rPr b="0" spc="-5" dirty="0">
                <a:solidFill>
                  <a:srgbClr val="000000"/>
                </a:solidFill>
                <a:latin typeface="Arial"/>
                <a:cs typeface="Arial"/>
              </a:rPr>
              <a:t>1.000-3.500</a:t>
            </a:r>
            <a:r>
              <a:rPr b="0" dirty="0">
                <a:solidFill>
                  <a:srgbClr val="000000"/>
                </a:solidFill>
                <a:latin typeface="PMingLiU"/>
                <a:cs typeface="PMingLiU"/>
              </a:rPr>
              <a:t>欧元左右</a:t>
            </a:r>
          </a:p>
          <a:p>
            <a:pPr marL="31750">
              <a:lnSpc>
                <a:spcPct val="100000"/>
              </a:lnSpc>
            </a:pPr>
            <a:endParaRPr sz="2400">
              <a:latin typeface="Times New Roman"/>
              <a:cs typeface="Times New Roman"/>
            </a:endParaRPr>
          </a:p>
          <a:p>
            <a:pPr marL="31750">
              <a:lnSpc>
                <a:spcPct val="100000"/>
              </a:lnSpc>
              <a:spcBef>
                <a:spcPts val="30"/>
              </a:spcBef>
            </a:pPr>
            <a:endParaRPr sz="2700">
              <a:latin typeface="Times New Roman"/>
              <a:cs typeface="Times New Roman"/>
            </a:endParaRPr>
          </a:p>
          <a:p>
            <a:pPr marL="44450">
              <a:lnSpc>
                <a:spcPct val="100000"/>
              </a:lnSpc>
              <a:spcBef>
                <a:spcPts val="5"/>
              </a:spcBef>
            </a:pPr>
            <a:r>
              <a:rPr b="0" dirty="0">
                <a:solidFill>
                  <a:srgbClr val="000000"/>
                </a:solidFill>
                <a:latin typeface="Arial"/>
                <a:cs typeface="Arial"/>
              </a:rPr>
              <a:t>2</a:t>
            </a:r>
            <a:r>
              <a:rPr spc="-375" dirty="0">
                <a:solidFill>
                  <a:srgbClr val="000000"/>
                </a:solidFill>
              </a:rPr>
              <a:t>、⾮非居住⽤用房产个⼈人所得税</a:t>
            </a:r>
            <a:r>
              <a:rPr spc="-50" dirty="0">
                <a:solidFill>
                  <a:srgbClr val="000000"/>
                </a:solidFill>
              </a:rPr>
              <a:t>（</a:t>
            </a:r>
            <a:r>
              <a:rPr spc="-50" dirty="0">
                <a:solidFill>
                  <a:srgbClr val="000000"/>
                </a:solidFill>
                <a:latin typeface="Arial"/>
                <a:cs typeface="Arial"/>
              </a:rPr>
              <a:t>IRPF</a:t>
            </a:r>
            <a:r>
              <a:rPr spc="-50" dirty="0">
                <a:solidFill>
                  <a:srgbClr val="000000"/>
                </a:solidFill>
              </a:rPr>
              <a:t>）</a:t>
            </a:r>
            <a:r>
              <a:rPr spc="-50" dirty="0">
                <a:solidFill>
                  <a:srgbClr val="000000"/>
                </a:solidFill>
                <a:latin typeface="Arial"/>
                <a:cs typeface="Arial"/>
              </a:rPr>
              <a:t>——</a:t>
            </a:r>
            <a:r>
              <a:rPr spc="-400" dirty="0">
                <a:solidFill>
                  <a:srgbClr val="000000"/>
                </a:solidFill>
              </a:rPr>
              <a:t>每年年缴付</a:t>
            </a:r>
            <a:r>
              <a:rPr dirty="0">
                <a:solidFill>
                  <a:srgbClr val="000000"/>
                </a:solidFill>
                <a:latin typeface="Arial"/>
                <a:cs typeface="Arial"/>
              </a:rPr>
              <a:t>/</a:t>
            </a:r>
            <a:r>
              <a:rPr dirty="0">
                <a:solidFill>
                  <a:srgbClr val="000000"/>
                </a:solidFill>
              </a:rPr>
              <a:t>每季度缴付</a:t>
            </a:r>
          </a:p>
          <a:p>
            <a:pPr marL="368935">
              <a:lnSpc>
                <a:spcPct val="100000"/>
              </a:lnSpc>
              <a:spcBef>
                <a:spcPts val="1900"/>
              </a:spcBef>
            </a:pPr>
            <a:r>
              <a:rPr b="0" spc="-360" dirty="0">
                <a:solidFill>
                  <a:srgbClr val="000000"/>
                </a:solidFill>
                <a:latin typeface="PMingLiU"/>
                <a:cs typeface="PMingLiU"/>
              </a:rPr>
              <a:t>拥有⻄西班⽛牙房产但不不居住在⻄西班⽛牙需缴纳约为总房价</a:t>
            </a:r>
            <a:r>
              <a:rPr b="0" spc="-5" dirty="0">
                <a:solidFill>
                  <a:srgbClr val="000000"/>
                </a:solidFill>
                <a:latin typeface="Arial"/>
                <a:cs typeface="Arial"/>
              </a:rPr>
              <a:t>2%</a:t>
            </a:r>
            <a:r>
              <a:rPr b="0" spc="-175" dirty="0">
                <a:solidFill>
                  <a:srgbClr val="000000"/>
                </a:solidFill>
                <a:latin typeface="PMingLiU"/>
                <a:cs typeface="PMingLiU"/>
              </a:rPr>
              <a:t>的个⼈人所得税，数额将在不不动产税票据中标注。</a:t>
            </a:r>
          </a:p>
          <a:p>
            <a:pPr marL="31750">
              <a:lnSpc>
                <a:spcPct val="100000"/>
              </a:lnSpc>
            </a:pPr>
            <a:endParaRPr sz="2400">
              <a:latin typeface="Times New Roman"/>
              <a:cs typeface="Times New Roman"/>
            </a:endParaRPr>
          </a:p>
          <a:p>
            <a:pPr marL="31750">
              <a:lnSpc>
                <a:spcPct val="100000"/>
              </a:lnSpc>
              <a:spcBef>
                <a:spcPts val="5"/>
              </a:spcBef>
            </a:pPr>
            <a:endParaRPr sz="2550">
              <a:latin typeface="Times New Roman"/>
              <a:cs typeface="Times New Roman"/>
            </a:endParaRPr>
          </a:p>
          <a:p>
            <a:pPr marL="44450">
              <a:lnSpc>
                <a:spcPct val="100000"/>
              </a:lnSpc>
            </a:pPr>
            <a:r>
              <a:rPr b="0" dirty="0">
                <a:solidFill>
                  <a:srgbClr val="000000"/>
                </a:solidFill>
                <a:latin typeface="Arial"/>
                <a:cs typeface="Arial"/>
              </a:rPr>
              <a:t>3</a:t>
            </a:r>
            <a:r>
              <a:rPr b="0" dirty="0">
                <a:solidFill>
                  <a:srgbClr val="000000"/>
                </a:solidFill>
                <a:latin typeface="PMingLiU"/>
                <a:cs typeface="PMingLiU"/>
              </a:rPr>
              <a:t>、</a:t>
            </a:r>
            <a:r>
              <a:rPr spc="-5" dirty="0">
                <a:solidFill>
                  <a:srgbClr val="000000"/>
                </a:solidFill>
                <a:latin typeface="Arial"/>
                <a:cs typeface="Arial"/>
              </a:rPr>
              <a:t>impuesto </a:t>
            </a:r>
            <a:r>
              <a:rPr spc="-45" dirty="0">
                <a:solidFill>
                  <a:srgbClr val="000000"/>
                </a:solidFill>
                <a:latin typeface="Arial"/>
                <a:cs typeface="Arial"/>
              </a:rPr>
              <a:t>patrimonial</a:t>
            </a:r>
            <a:r>
              <a:rPr spc="-45" dirty="0">
                <a:solidFill>
                  <a:srgbClr val="000000"/>
                </a:solidFill>
              </a:rPr>
              <a:t>（</a:t>
            </a:r>
            <a:r>
              <a:rPr spc="-470" dirty="0">
                <a:solidFill>
                  <a:srgbClr val="000000"/>
                </a:solidFill>
              </a:rPr>
              <a:t>⻢马德⾥里里没有，其他⾃自治区有，⾦金金额每个的确不不定）</a:t>
            </a:r>
          </a:p>
          <a:p>
            <a:pPr marL="31750">
              <a:lnSpc>
                <a:spcPct val="100000"/>
              </a:lnSpc>
            </a:pPr>
            <a:endParaRPr sz="2400">
              <a:latin typeface="Times New Roman"/>
              <a:cs typeface="Times New Roman"/>
            </a:endParaRPr>
          </a:p>
          <a:p>
            <a:pPr marL="31750">
              <a:lnSpc>
                <a:spcPct val="100000"/>
              </a:lnSpc>
              <a:spcBef>
                <a:spcPts val="50"/>
              </a:spcBef>
            </a:pPr>
            <a:endParaRPr sz="2600">
              <a:latin typeface="Times New Roman"/>
              <a:cs typeface="Times New Roman"/>
            </a:endParaRPr>
          </a:p>
          <a:p>
            <a:pPr marL="44450">
              <a:lnSpc>
                <a:spcPct val="100000"/>
              </a:lnSpc>
            </a:pPr>
            <a:r>
              <a:rPr b="0" dirty="0">
                <a:solidFill>
                  <a:srgbClr val="000000"/>
                </a:solidFill>
                <a:latin typeface="Arial"/>
                <a:cs typeface="Arial"/>
              </a:rPr>
              <a:t>4</a:t>
            </a:r>
            <a:r>
              <a:rPr b="0" dirty="0">
                <a:solidFill>
                  <a:srgbClr val="000000"/>
                </a:solidFill>
                <a:latin typeface="PMingLiU"/>
                <a:cs typeface="PMingLiU"/>
              </a:rPr>
              <a:t>、</a:t>
            </a:r>
            <a:r>
              <a:rPr spc="-335" dirty="0">
                <a:solidFill>
                  <a:srgbClr val="000000"/>
                </a:solidFill>
              </a:rPr>
              <a:t>物业管理理费</a:t>
            </a:r>
          </a:p>
          <a:p>
            <a:pPr marL="361950">
              <a:lnSpc>
                <a:spcPct val="100000"/>
              </a:lnSpc>
              <a:spcBef>
                <a:spcPts val="1900"/>
              </a:spcBef>
            </a:pPr>
            <a:r>
              <a:rPr b="0" spc="-225" dirty="0">
                <a:solidFill>
                  <a:srgbClr val="000000"/>
                </a:solidFill>
                <a:latin typeface="PMingLiU"/>
                <a:cs typeface="PMingLiU"/>
              </a:rPr>
              <a:t>根据客户购买房产的户型及楼盘差异，物业管理理费各不不相同，每⽉月⽀支付。</a:t>
            </a:r>
          </a:p>
        </p:txBody>
      </p:sp>
      <p:sp>
        <p:nvSpPr>
          <p:cNvPr id="4" name="object 4"/>
          <p:cNvSpPr/>
          <p:nvPr/>
        </p:nvSpPr>
        <p:spPr>
          <a:xfrm>
            <a:off x="9379534" y="7072081"/>
            <a:ext cx="3384783" cy="217780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8300" y="1152525"/>
            <a:ext cx="128905" cy="379730"/>
          </a:xfrm>
          <a:prstGeom prst="rect">
            <a:avLst/>
          </a:prstGeom>
        </p:spPr>
        <p:txBody>
          <a:bodyPr vert="horz" wrap="square" lIns="0" tIns="15875" rIns="0" bIns="0" rtlCol="0">
            <a:spAutoFit/>
          </a:bodyPr>
          <a:lstStyle/>
          <a:p>
            <a:pPr marL="12700">
              <a:lnSpc>
                <a:spcPct val="100000"/>
              </a:lnSpc>
              <a:spcBef>
                <a:spcPts val="125"/>
              </a:spcBef>
            </a:pPr>
            <a:r>
              <a:rPr sz="2300" spc="5" dirty="0">
                <a:latin typeface="Arial"/>
                <a:cs typeface="Arial"/>
              </a:rPr>
              <a:t>•</a:t>
            </a:r>
            <a:endParaRPr sz="2300">
              <a:latin typeface="Arial"/>
              <a:cs typeface="Arial"/>
            </a:endParaRPr>
          </a:p>
        </p:txBody>
      </p:sp>
      <p:sp>
        <p:nvSpPr>
          <p:cNvPr id="3" name="object 3"/>
          <p:cNvSpPr txBox="1">
            <a:spLocks noGrp="1"/>
          </p:cNvSpPr>
          <p:nvPr>
            <p:ph type="title"/>
          </p:nvPr>
        </p:nvSpPr>
        <p:spPr>
          <a:xfrm>
            <a:off x="825500" y="1079500"/>
            <a:ext cx="5975350" cy="497840"/>
          </a:xfrm>
          <a:prstGeom prst="rect">
            <a:avLst/>
          </a:prstGeom>
        </p:spPr>
        <p:txBody>
          <a:bodyPr vert="horz" wrap="square" lIns="0" tIns="12700" rIns="0" bIns="0" rtlCol="0">
            <a:spAutoFit/>
          </a:bodyPr>
          <a:lstStyle/>
          <a:p>
            <a:pPr marL="12700">
              <a:lnSpc>
                <a:spcPct val="100000"/>
              </a:lnSpc>
              <a:spcBef>
                <a:spcPts val="100"/>
              </a:spcBef>
            </a:pPr>
            <a:r>
              <a:rPr spc="-1035" dirty="0"/>
              <a:t>举例例</a:t>
            </a:r>
            <a:r>
              <a:rPr spc="-5" dirty="0">
                <a:latin typeface="Arial"/>
                <a:cs typeface="Arial"/>
              </a:rPr>
              <a:t>10</a:t>
            </a:r>
            <a:r>
              <a:rPr spc="-445" dirty="0"/>
              <a:t>万欧房源将产⽣生的所有费⽤用</a:t>
            </a:r>
          </a:p>
        </p:txBody>
      </p:sp>
      <p:sp>
        <p:nvSpPr>
          <p:cNvPr id="4" name="object 4"/>
          <p:cNvSpPr txBox="1"/>
          <p:nvPr/>
        </p:nvSpPr>
        <p:spPr>
          <a:xfrm>
            <a:off x="685800" y="2313939"/>
            <a:ext cx="11582400" cy="6479540"/>
          </a:xfrm>
          <a:prstGeom prst="rect">
            <a:avLst/>
          </a:prstGeom>
        </p:spPr>
        <p:txBody>
          <a:bodyPr vert="horz" wrap="square" lIns="0" tIns="86360" rIns="0" bIns="0" rtlCol="0">
            <a:spAutoFit/>
          </a:bodyPr>
          <a:lstStyle/>
          <a:p>
            <a:pPr marL="12700">
              <a:lnSpc>
                <a:spcPct val="100000"/>
              </a:lnSpc>
              <a:spcBef>
                <a:spcPts val="680"/>
              </a:spcBef>
            </a:pPr>
            <a:r>
              <a:rPr sz="2600" spc="-869" dirty="0">
                <a:latin typeface="PMingLiU"/>
                <a:cs typeface="PMingLiU"/>
              </a:rPr>
              <a:t>⼆二⼿手房价</a:t>
            </a:r>
            <a:r>
              <a:rPr sz="2600" dirty="0">
                <a:latin typeface="Arial"/>
                <a:cs typeface="Arial"/>
              </a:rPr>
              <a:t>: </a:t>
            </a:r>
            <a:r>
              <a:rPr sz="2600" spc="-5" dirty="0">
                <a:latin typeface="Arial"/>
                <a:cs typeface="Arial"/>
              </a:rPr>
              <a:t>100.000 </a:t>
            </a:r>
            <a:r>
              <a:rPr sz="2600" dirty="0">
                <a:latin typeface="PMingLiU"/>
                <a:cs typeface="PMingLiU"/>
              </a:rPr>
              <a:t>欧</a:t>
            </a:r>
            <a:endParaRPr sz="2600">
              <a:latin typeface="PMingLiU"/>
              <a:cs typeface="PMingLiU"/>
            </a:endParaRPr>
          </a:p>
          <a:p>
            <a:pPr marL="12700">
              <a:lnSpc>
                <a:spcPct val="100000"/>
              </a:lnSpc>
              <a:spcBef>
                <a:spcPts val="580"/>
              </a:spcBef>
            </a:pPr>
            <a:r>
              <a:rPr sz="2600" spc="-260" dirty="0">
                <a:latin typeface="PMingLiU"/>
                <a:cs typeface="PMingLiU"/>
              </a:rPr>
              <a:t>税费以及等费⽤用总和</a:t>
            </a:r>
            <a:r>
              <a:rPr sz="2600" spc="40" dirty="0">
                <a:latin typeface="PMingLiU"/>
                <a:cs typeface="PMingLiU"/>
              </a:rPr>
              <a:t> </a:t>
            </a:r>
            <a:r>
              <a:rPr sz="2600" dirty="0">
                <a:latin typeface="Arial"/>
                <a:cs typeface="Arial"/>
              </a:rPr>
              <a:t>: </a:t>
            </a:r>
            <a:r>
              <a:rPr sz="2600" spc="-5" dirty="0">
                <a:latin typeface="Arial"/>
                <a:cs typeface="Arial"/>
              </a:rPr>
              <a:t>10.000</a:t>
            </a:r>
            <a:r>
              <a:rPr sz="2600" dirty="0">
                <a:latin typeface="Arial"/>
                <a:cs typeface="Arial"/>
              </a:rPr>
              <a:t> </a:t>
            </a:r>
            <a:r>
              <a:rPr sz="2600" dirty="0">
                <a:latin typeface="PMingLiU"/>
                <a:cs typeface="PMingLiU"/>
              </a:rPr>
              <a:t>欧</a:t>
            </a:r>
            <a:r>
              <a:rPr sz="2600" spc="45" dirty="0">
                <a:latin typeface="PMingLiU"/>
                <a:cs typeface="PMingLiU"/>
              </a:rPr>
              <a:t> </a:t>
            </a:r>
            <a:r>
              <a:rPr sz="2600" spc="-100" dirty="0">
                <a:latin typeface="Arial"/>
                <a:cs typeface="Arial"/>
              </a:rPr>
              <a:t>*</a:t>
            </a:r>
            <a:r>
              <a:rPr sz="2600" spc="-975" dirty="0">
                <a:latin typeface="PMingLiU"/>
                <a:cs typeface="PMingLiU"/>
              </a:rPr>
              <a:t>这⾥里里⾯面包括</a:t>
            </a:r>
            <a:endParaRPr sz="2600">
              <a:latin typeface="PMingLiU"/>
              <a:cs typeface="PMingLiU"/>
            </a:endParaRPr>
          </a:p>
          <a:p>
            <a:pPr marL="12700">
              <a:lnSpc>
                <a:spcPct val="100000"/>
              </a:lnSpc>
              <a:spcBef>
                <a:spcPts val="680"/>
              </a:spcBef>
            </a:pPr>
            <a:r>
              <a:rPr sz="2600" spc="-90" dirty="0">
                <a:latin typeface="PMingLiU"/>
                <a:cs typeface="PMingLiU"/>
              </a:rPr>
              <a:t>房产过户费，注册费，印花税，房产公证费等，基本会剩余⼀一些</a:t>
            </a:r>
            <a:r>
              <a:rPr sz="2600" spc="40" dirty="0">
                <a:latin typeface="PMingLiU"/>
                <a:cs typeface="PMingLiU"/>
              </a:rPr>
              <a:t> </a:t>
            </a:r>
            <a:r>
              <a:rPr sz="2600" dirty="0">
                <a:latin typeface="PMingLiU"/>
                <a:cs typeface="PMingLiU"/>
              </a:rPr>
              <a:t>。</a:t>
            </a:r>
            <a:endParaRPr sz="2600">
              <a:latin typeface="PMingLiU"/>
              <a:cs typeface="PMingLiU"/>
            </a:endParaRPr>
          </a:p>
          <a:p>
            <a:pPr>
              <a:lnSpc>
                <a:spcPct val="100000"/>
              </a:lnSpc>
              <a:spcBef>
                <a:spcPts val="15"/>
              </a:spcBef>
            </a:pPr>
            <a:endParaRPr sz="2750">
              <a:latin typeface="Times New Roman"/>
              <a:cs typeface="Times New Roman"/>
            </a:endParaRPr>
          </a:p>
          <a:p>
            <a:pPr marL="12700">
              <a:lnSpc>
                <a:spcPct val="100000"/>
              </a:lnSpc>
            </a:pPr>
            <a:r>
              <a:rPr sz="2600" spc="-434" dirty="0">
                <a:latin typeface="PMingLiU"/>
                <a:cs typeface="PMingLiU"/>
              </a:rPr>
              <a:t>买房后将产⽣生的费⽤用有</a:t>
            </a:r>
            <a:endParaRPr sz="2600">
              <a:latin typeface="PMingLiU"/>
              <a:cs typeface="PMingLiU"/>
            </a:endParaRPr>
          </a:p>
          <a:p>
            <a:pPr marL="12700" marR="1656080">
              <a:lnSpc>
                <a:spcPct val="118600"/>
              </a:lnSpc>
            </a:pPr>
            <a:r>
              <a:rPr sz="2600" spc="-425" dirty="0">
                <a:latin typeface="PMingLiU"/>
                <a:cs typeface="PMingLiU"/>
              </a:rPr>
              <a:t>在原房东没有注销⽔水电煤⽓气公司的情况下，只有⼀一个⽔水公司的押⾦金金， 根据楼层情况</a:t>
            </a:r>
            <a:r>
              <a:rPr sz="2600" spc="-5" dirty="0">
                <a:latin typeface="Arial"/>
                <a:cs typeface="Arial"/>
              </a:rPr>
              <a:t>50</a:t>
            </a:r>
            <a:r>
              <a:rPr sz="2600" dirty="0">
                <a:latin typeface="PMingLiU"/>
                <a:cs typeface="PMingLiU"/>
              </a:rPr>
              <a:t>到</a:t>
            </a:r>
            <a:r>
              <a:rPr sz="2600" spc="-5" dirty="0">
                <a:latin typeface="Arial"/>
                <a:cs typeface="Arial"/>
              </a:rPr>
              <a:t>110</a:t>
            </a:r>
            <a:r>
              <a:rPr sz="2600" spc="-20" dirty="0">
                <a:latin typeface="Arial"/>
                <a:cs typeface="Arial"/>
              </a:rPr>
              <a:t> </a:t>
            </a:r>
            <a:r>
              <a:rPr sz="2600" spc="-355" dirty="0">
                <a:latin typeface="PMingLiU"/>
                <a:cs typeface="PMingLiU"/>
              </a:rPr>
              <a:t>欧左右⼀一次缴费，之后换名将会退还押⾦金金。</a:t>
            </a:r>
            <a:endParaRPr sz="2600">
              <a:latin typeface="PMingLiU"/>
              <a:cs typeface="PMingLiU"/>
            </a:endParaRPr>
          </a:p>
          <a:p>
            <a:pPr marL="12700" marR="5080">
              <a:lnSpc>
                <a:spcPct val="118600"/>
              </a:lnSpc>
              <a:spcBef>
                <a:spcPts val="100"/>
              </a:spcBef>
            </a:pPr>
            <a:r>
              <a:rPr sz="2600" spc="-320" dirty="0">
                <a:latin typeface="PMingLiU"/>
                <a:cs typeface="PMingLiU"/>
              </a:rPr>
              <a:t>如果原房东没有⽔水电煤⽓气的情况下，会有注册新电和煤⽓气的费⽤用，⽔水公司只收取 </a:t>
            </a:r>
            <a:r>
              <a:rPr sz="2600" spc="-1300" dirty="0">
                <a:latin typeface="PMingLiU"/>
                <a:cs typeface="PMingLiU"/>
              </a:rPr>
              <a:t>押⾦金金</a:t>
            </a:r>
            <a:endParaRPr sz="2600">
              <a:latin typeface="PMingLiU"/>
              <a:cs typeface="PMingLiU"/>
            </a:endParaRPr>
          </a:p>
          <a:p>
            <a:pPr>
              <a:lnSpc>
                <a:spcPct val="100000"/>
              </a:lnSpc>
            </a:pPr>
            <a:endParaRPr sz="2450">
              <a:latin typeface="Times New Roman"/>
              <a:cs typeface="Times New Roman"/>
            </a:endParaRPr>
          </a:p>
          <a:p>
            <a:pPr marL="12700" marR="5217160">
              <a:lnSpc>
                <a:spcPct val="120400"/>
              </a:lnSpc>
            </a:pPr>
            <a:r>
              <a:rPr sz="2700" spc="-740" dirty="0">
                <a:latin typeface="PMingLiU"/>
                <a:cs typeface="PMingLiU"/>
              </a:rPr>
              <a:t>每年年交⼀一次地⽪皮税</a:t>
            </a:r>
            <a:r>
              <a:rPr sz="2700" spc="35" dirty="0">
                <a:latin typeface="PMingLiU"/>
                <a:cs typeface="PMingLiU"/>
              </a:rPr>
              <a:t> </a:t>
            </a:r>
            <a:r>
              <a:rPr sz="2700" dirty="0">
                <a:latin typeface="Arial"/>
                <a:cs typeface="Arial"/>
              </a:rPr>
              <a:t>:</a:t>
            </a:r>
            <a:r>
              <a:rPr sz="2700" spc="-10" dirty="0">
                <a:latin typeface="Arial"/>
                <a:cs typeface="Arial"/>
              </a:rPr>
              <a:t> </a:t>
            </a:r>
            <a:r>
              <a:rPr sz="2700" spc="-5" dirty="0">
                <a:latin typeface="Arial"/>
                <a:cs typeface="Arial"/>
              </a:rPr>
              <a:t>300 </a:t>
            </a:r>
            <a:r>
              <a:rPr sz="2700" dirty="0">
                <a:latin typeface="PMingLiU"/>
                <a:cs typeface="PMingLiU"/>
              </a:rPr>
              <a:t>欧左右根据地区 </a:t>
            </a:r>
            <a:r>
              <a:rPr sz="2700" spc="-340" dirty="0">
                <a:latin typeface="PMingLiU"/>
                <a:cs typeface="PMingLiU"/>
              </a:rPr>
              <a:t>每年年的住家保险</a:t>
            </a:r>
            <a:r>
              <a:rPr sz="2700" dirty="0">
                <a:latin typeface="Arial"/>
                <a:cs typeface="Arial"/>
              </a:rPr>
              <a:t>:</a:t>
            </a:r>
            <a:r>
              <a:rPr sz="2700" spc="-15" dirty="0">
                <a:latin typeface="Arial"/>
                <a:cs typeface="Arial"/>
              </a:rPr>
              <a:t> </a:t>
            </a:r>
            <a:r>
              <a:rPr sz="2700" spc="-5" dirty="0">
                <a:latin typeface="Arial"/>
                <a:cs typeface="Arial"/>
              </a:rPr>
              <a:t>200</a:t>
            </a:r>
            <a:r>
              <a:rPr sz="2700" spc="-10" dirty="0">
                <a:latin typeface="Arial"/>
                <a:cs typeface="Arial"/>
              </a:rPr>
              <a:t> </a:t>
            </a:r>
            <a:r>
              <a:rPr sz="2700" spc="-495" dirty="0">
                <a:latin typeface="PMingLiU"/>
                <a:cs typeface="PMingLiU"/>
              </a:rPr>
              <a:t>欧左右根据保险⾦金金额</a:t>
            </a:r>
            <a:endParaRPr sz="2700">
              <a:latin typeface="PMingLiU"/>
              <a:cs typeface="PMingLiU"/>
            </a:endParaRPr>
          </a:p>
          <a:p>
            <a:pPr marL="12700" marR="2651760">
              <a:lnSpc>
                <a:spcPct val="120400"/>
              </a:lnSpc>
            </a:pPr>
            <a:r>
              <a:rPr sz="2700" spc="-450" dirty="0">
                <a:latin typeface="PMingLiU"/>
                <a:cs typeface="PMingLiU"/>
              </a:rPr>
              <a:t>每⽉月物业费</a:t>
            </a:r>
            <a:r>
              <a:rPr sz="2700" spc="-254" dirty="0">
                <a:latin typeface="PMingLiU"/>
                <a:cs typeface="PMingLiU"/>
              </a:rPr>
              <a:t> </a:t>
            </a:r>
            <a:r>
              <a:rPr sz="2700" dirty="0">
                <a:latin typeface="Arial"/>
                <a:cs typeface="Arial"/>
              </a:rPr>
              <a:t>:</a:t>
            </a:r>
            <a:r>
              <a:rPr sz="2700" spc="-45" dirty="0">
                <a:latin typeface="Arial"/>
                <a:cs typeface="Arial"/>
              </a:rPr>
              <a:t> </a:t>
            </a:r>
            <a:r>
              <a:rPr sz="2700" spc="15" dirty="0">
                <a:latin typeface="Arial"/>
                <a:cs typeface="Arial"/>
              </a:rPr>
              <a:t>50-100</a:t>
            </a:r>
            <a:r>
              <a:rPr sz="2700" spc="-150" dirty="0">
                <a:latin typeface="PMingLiU"/>
                <a:cs typeface="PMingLiU"/>
              </a:rPr>
              <a:t>欧左右根据物业包括的服务，不不同时期 </a:t>
            </a:r>
            <a:r>
              <a:rPr sz="2700" spc="-325" dirty="0">
                <a:latin typeface="PMingLiU"/>
                <a:cs typeface="PMingLiU"/>
              </a:rPr>
              <a:t>根据⼩小区楼层服务不不同物业费⽤用会有相应的浮动。</a:t>
            </a:r>
            <a:endParaRPr sz="2700">
              <a:latin typeface="PMingLiU"/>
              <a:cs typeface="PMingLi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1500" y="1968498"/>
            <a:ext cx="5073650" cy="635"/>
          </a:xfrm>
          <a:custGeom>
            <a:avLst/>
            <a:gdLst/>
            <a:ahLst/>
            <a:cxnLst/>
            <a:rect l="l" t="t" r="r" b="b"/>
            <a:pathLst>
              <a:path w="5073650" h="635">
                <a:moveTo>
                  <a:pt x="0" y="0"/>
                </a:moveTo>
                <a:lnTo>
                  <a:pt x="5073393" y="0"/>
                </a:lnTo>
              </a:path>
            </a:pathLst>
          </a:custGeom>
          <a:ln w="12700">
            <a:solidFill>
              <a:srgbClr val="9A9A9A"/>
            </a:solidFill>
          </a:ln>
        </p:spPr>
        <p:txBody>
          <a:bodyPr wrap="square" lIns="0" tIns="0" rIns="0" bIns="0" rtlCol="0"/>
          <a:lstStyle/>
          <a:p>
            <a:endParaRPr/>
          </a:p>
        </p:txBody>
      </p:sp>
      <p:sp>
        <p:nvSpPr>
          <p:cNvPr id="3" name="object 3"/>
          <p:cNvSpPr txBox="1">
            <a:spLocks noGrp="1"/>
          </p:cNvSpPr>
          <p:nvPr>
            <p:ph type="title"/>
          </p:nvPr>
        </p:nvSpPr>
        <p:spPr>
          <a:xfrm>
            <a:off x="609600" y="1181100"/>
            <a:ext cx="4885690" cy="452120"/>
          </a:xfrm>
          <a:prstGeom prst="rect">
            <a:avLst/>
          </a:prstGeom>
        </p:spPr>
        <p:txBody>
          <a:bodyPr vert="horz" wrap="square" lIns="0" tIns="12700" rIns="0" bIns="0" rtlCol="0">
            <a:spAutoFit/>
          </a:bodyPr>
          <a:lstStyle/>
          <a:p>
            <a:pPr marL="12700">
              <a:lnSpc>
                <a:spcPct val="100000"/>
              </a:lnSpc>
              <a:spcBef>
                <a:spcPts val="100"/>
              </a:spcBef>
            </a:pPr>
            <a:r>
              <a:rPr lang="zh-CN" altLang="es-ES" sz="2800" spc="-254" dirty="0" smtClean="0"/>
              <a:t>西班牙： </a:t>
            </a:r>
            <a:r>
              <a:rPr lang="es-ES" altLang="zh-CN" sz="2800" spc="-254" dirty="0" smtClean="0"/>
              <a:t> </a:t>
            </a:r>
            <a:r>
              <a:rPr lang="zh-CN" altLang="es-ES" sz="2800" spc="-254" dirty="0" smtClean="0"/>
              <a:t>一个</a:t>
            </a:r>
            <a:r>
              <a:rPr lang="zh-CN" altLang="es-ES" sz="2800" spc="-254" dirty="0" smtClean="0"/>
              <a:t>会让你爱上的国度</a:t>
            </a:r>
            <a:endParaRPr sz="2800" dirty="0">
              <a:latin typeface="+mn-lt"/>
              <a:cs typeface="Arial Black"/>
            </a:endParaRPr>
          </a:p>
        </p:txBody>
      </p:sp>
      <p:sp>
        <p:nvSpPr>
          <p:cNvPr id="5" name="object 5"/>
          <p:cNvSpPr/>
          <p:nvPr/>
        </p:nvSpPr>
        <p:spPr>
          <a:xfrm>
            <a:off x="6064556" y="1289890"/>
            <a:ext cx="6165761" cy="33449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074978" y="4979005"/>
            <a:ext cx="6146699" cy="4095239"/>
          </a:xfrm>
          <a:prstGeom prst="rect">
            <a:avLst/>
          </a:prstGeom>
          <a:blipFill>
            <a:blip r:embed="rId3" cstate="print"/>
            <a:stretch>
              <a:fillRect/>
            </a:stretch>
          </a:blipFill>
        </p:spPr>
        <p:txBody>
          <a:bodyPr wrap="square" lIns="0" tIns="0" rIns="0" bIns="0" rtlCol="0"/>
          <a:lstStyle/>
          <a:p>
            <a:endParaRPr/>
          </a:p>
        </p:txBody>
      </p:sp>
      <p:sp>
        <p:nvSpPr>
          <p:cNvPr id="12" name="TextBox 11"/>
          <p:cNvSpPr txBox="1"/>
          <p:nvPr/>
        </p:nvSpPr>
        <p:spPr>
          <a:xfrm>
            <a:off x="406400" y="2971800"/>
            <a:ext cx="5257800" cy="5016758"/>
          </a:xfrm>
          <a:prstGeom prst="rect">
            <a:avLst/>
          </a:prstGeom>
          <a:noFill/>
        </p:spPr>
        <p:txBody>
          <a:bodyPr wrap="square" rtlCol="0">
            <a:spAutoFit/>
          </a:bodyPr>
          <a:lstStyle/>
          <a:p>
            <a:pPr algn="just"/>
            <a:r>
              <a:rPr lang="zh-CN" altLang="es-ES" sz="3200" dirty="0">
                <a:latin typeface="+mj-lt"/>
              </a:rPr>
              <a:t>西班⽛是⼀个多元⽂化的国</a:t>
            </a:r>
          </a:p>
          <a:p>
            <a:pPr algn="just"/>
            <a:r>
              <a:rPr lang="zh-CN" altLang="es-ES" sz="3200" dirty="0">
                <a:latin typeface="+mj-lt"/>
              </a:rPr>
              <a:t>家，在历史上有許多民族曾</a:t>
            </a:r>
          </a:p>
          <a:p>
            <a:pPr algn="just"/>
            <a:r>
              <a:rPr lang="zh-CN" altLang="es-ES" sz="3200" dirty="0">
                <a:latin typeface="+mj-lt"/>
              </a:rPr>
              <a:t>经来到西班⽛，各种⽂化、</a:t>
            </a:r>
          </a:p>
          <a:p>
            <a:pPr algn="just"/>
            <a:r>
              <a:rPr lang="zh-CN" altLang="es-ES" sz="3200" dirty="0">
                <a:latin typeface="+mj-lt"/>
              </a:rPr>
              <a:t>民俗在这⾥⽣根，宜⼈的⽓</a:t>
            </a:r>
          </a:p>
          <a:p>
            <a:pPr algn="just"/>
            <a:r>
              <a:rPr lang="zh-CN" altLang="es-ES" sz="3200" dirty="0">
                <a:latin typeface="+mj-lt"/>
              </a:rPr>
              <a:t>候和让⼈垂涎的饮⾷⽂化，</a:t>
            </a:r>
          </a:p>
          <a:p>
            <a:pPr algn="just"/>
            <a:r>
              <a:rPr lang="zh-CN" altLang="es-ES" sz="3200" dirty="0">
                <a:latin typeface="+mj-lt"/>
              </a:rPr>
              <a:t>形成今⽇充满活⼒的西班⽛。</a:t>
            </a:r>
          </a:p>
          <a:p>
            <a:pPr algn="just"/>
            <a:r>
              <a:rPr lang="zh-CN" altLang="es-ES" sz="3200" dirty="0">
                <a:latin typeface="+mj-lt"/>
              </a:rPr>
              <a:t>因此⽬前选择到西班⽛留学、</a:t>
            </a:r>
          </a:p>
          <a:p>
            <a:pPr algn="just"/>
            <a:r>
              <a:rPr lang="zh-CN" altLang="es-ES" sz="3200" dirty="0">
                <a:latin typeface="+mj-lt"/>
              </a:rPr>
              <a:t>移民的⽬的，除了学习西班</a:t>
            </a:r>
          </a:p>
          <a:p>
            <a:pPr algn="just"/>
            <a:r>
              <a:rPr lang="zh-CN" altLang="es-ES" sz="3200" dirty="0">
                <a:latin typeface="+mj-lt"/>
              </a:rPr>
              <a:t>⽛⽂外，其次便是体验当地</a:t>
            </a:r>
          </a:p>
          <a:p>
            <a:pPr algn="just"/>
            <a:r>
              <a:rPr lang="zh-CN" altLang="es-ES" sz="3200" dirty="0">
                <a:latin typeface="+mj-lt"/>
              </a:rPr>
              <a:t>多样的⽂化风貌。</a:t>
            </a:r>
            <a:endParaRPr lang="es-ES" sz="32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52500"/>
            <a:ext cx="2692400" cy="665480"/>
          </a:xfrm>
          <a:prstGeom prst="rect">
            <a:avLst/>
          </a:prstGeom>
        </p:spPr>
        <p:txBody>
          <a:bodyPr vert="horz" wrap="square" lIns="0" tIns="12700" rIns="0" bIns="0" rtlCol="0">
            <a:spAutoFit/>
          </a:bodyPr>
          <a:lstStyle/>
          <a:p>
            <a:pPr marL="12700">
              <a:lnSpc>
                <a:spcPct val="100000"/>
              </a:lnSpc>
              <a:spcBef>
                <a:spcPts val="100"/>
              </a:spcBef>
            </a:pPr>
            <a:r>
              <a:rPr sz="4200" spc="-1575" dirty="0"/>
              <a:t>⼈人⽂文与节⽇日</a:t>
            </a:r>
            <a:endParaRPr sz="4200"/>
          </a:p>
        </p:txBody>
      </p:sp>
      <p:sp>
        <p:nvSpPr>
          <p:cNvPr id="3" name="object 3"/>
          <p:cNvSpPr txBox="1"/>
          <p:nvPr/>
        </p:nvSpPr>
        <p:spPr>
          <a:xfrm>
            <a:off x="1358900" y="2202179"/>
            <a:ext cx="10283825" cy="6781800"/>
          </a:xfrm>
          <a:prstGeom prst="rect">
            <a:avLst/>
          </a:prstGeom>
        </p:spPr>
        <p:txBody>
          <a:bodyPr vert="horz" wrap="square" lIns="0" tIns="12700" rIns="0" bIns="0" rtlCol="0">
            <a:spAutoFit/>
          </a:bodyPr>
          <a:lstStyle/>
          <a:p>
            <a:pPr marL="12700" marR="57785">
              <a:lnSpc>
                <a:spcPct val="117300"/>
              </a:lnSpc>
              <a:spcBef>
                <a:spcPts val="100"/>
              </a:spcBef>
              <a:tabLst>
                <a:tab pos="2070735" algn="l"/>
              </a:tabLst>
            </a:pPr>
            <a:r>
              <a:rPr sz="2700" b="0" spc="-20" dirty="0">
                <a:latin typeface="Microsoft JhengHei Light"/>
                <a:cs typeface="Microsoft JhengHei Light"/>
              </a:rPr>
              <a:t>西班⽛是个有悠久历史和灿烂⽂化的国家，96%的居民信奉天主教。 西班⽛⼈热情、浪漫、奔放、好客、富有幽默感。他们注重⽣活质 量，喜爱聚会、聊天、对夜⽣活尤为着迷，经常光顾酒吧、咖啡馆 和饭馆。通常在正式社交场合与客⼈相见时，⾏握⼿礼和吻礼。</a:t>
            </a:r>
            <a:r>
              <a:rPr sz="2700" b="0" spc="-165" dirty="0">
                <a:latin typeface="Microsoft JhengHei Light"/>
                <a:cs typeface="Microsoft JhengHei Light"/>
              </a:rPr>
              <a:t> </a:t>
            </a:r>
            <a:r>
              <a:rPr sz="2700" b="0" dirty="0">
                <a:latin typeface="Microsoft JhengHei Light"/>
                <a:cs typeface="Microsoft JhengHei Light"/>
              </a:rPr>
              <a:t>西 </a:t>
            </a:r>
            <a:r>
              <a:rPr sz="2700" b="0" spc="-55" dirty="0">
                <a:latin typeface="Microsoft JhengHei Light"/>
                <a:cs typeface="Microsoft JhengHei Light"/>
              </a:rPr>
              <a:t>班⽛⼈的作息时间较为独特：午餐⼀般在</a:t>
            </a:r>
            <a:r>
              <a:rPr sz="2700" b="0" spc="-30" dirty="0">
                <a:latin typeface="Microsoft JhengHei Light"/>
                <a:cs typeface="Microsoft JhengHei Light"/>
              </a:rPr>
              <a:t>14:00-16:00，</a:t>
            </a:r>
            <a:r>
              <a:rPr sz="2700" b="0" spc="-55" dirty="0">
                <a:latin typeface="Microsoft JhengHei Light"/>
                <a:cs typeface="Microsoft JhengHei Light"/>
              </a:rPr>
              <a:t>晚餐⼀般在 </a:t>
            </a:r>
            <a:r>
              <a:rPr sz="2700" b="0" spc="-180" dirty="0">
                <a:latin typeface="Microsoft JhengHei Light"/>
                <a:cs typeface="Microsoft JhengHei Light"/>
              </a:rPr>
              <a:t>20:30-23:00</a:t>
            </a:r>
            <a:r>
              <a:rPr sz="2700" b="0" spc="-370" dirty="0">
                <a:latin typeface="Microsoft JhengHei Light"/>
                <a:cs typeface="Microsoft JhengHei Light"/>
              </a:rPr>
              <a:t>。	</a:t>
            </a:r>
            <a:r>
              <a:rPr sz="2700" b="0" dirty="0">
                <a:latin typeface="Microsoft JhengHei Light"/>
                <a:cs typeface="Microsoft JhengHei Light"/>
              </a:rPr>
              <a:t>西班⽛⼈爱好⼗分⼴泛，喜欢旅游、酷爱户外活动，  对⾜球、登⼭、及⾃⾏车等运动情有独钟，西班⽛的⽃⽜、弗拉门</a:t>
            </a:r>
            <a:endParaRPr sz="2700" dirty="0">
              <a:latin typeface="Microsoft JhengHei Light"/>
              <a:cs typeface="Microsoft JhengHei Light"/>
            </a:endParaRPr>
          </a:p>
          <a:p>
            <a:pPr marL="12700" marR="5080">
              <a:lnSpc>
                <a:spcPct val="117300"/>
              </a:lnSpc>
            </a:pPr>
            <a:r>
              <a:rPr sz="2700" b="0" dirty="0">
                <a:latin typeface="Microsoft JhengHei Light"/>
                <a:cs typeface="Microsoft JhengHei Light"/>
              </a:rPr>
              <a:t>⼽舞更是闻名于世，但不要对⽃⽜活动有所⾮议，如果你对情况不 了</a:t>
            </a:r>
            <a:r>
              <a:rPr sz="2700" b="0" spc="-50" dirty="0">
                <a:latin typeface="Microsoft JhengHei Light"/>
                <a:cs typeface="Microsoft JhengHei Light"/>
              </a:rPr>
              <a:t>解，</a:t>
            </a:r>
            <a:r>
              <a:rPr sz="2700" b="0" dirty="0">
                <a:latin typeface="Microsoft JhengHei Light"/>
                <a:cs typeface="Microsoft JhengHei Light"/>
              </a:rPr>
              <a:t>最好不要对⽃⽜活动发表任何意</a:t>
            </a:r>
            <a:r>
              <a:rPr sz="2700" b="0" spc="-50" dirty="0">
                <a:latin typeface="Microsoft JhengHei Light"/>
                <a:cs typeface="Microsoft JhengHei Light"/>
              </a:rPr>
              <a:t>见。</a:t>
            </a:r>
            <a:r>
              <a:rPr sz="2700" b="0" dirty="0">
                <a:latin typeface="Microsoft JhengHei Light"/>
                <a:cs typeface="Microsoft JhengHei Light"/>
              </a:rPr>
              <a:t>西班⽛的节⽇丰富多</a:t>
            </a:r>
            <a:r>
              <a:rPr sz="2700" b="0" spc="-50" dirty="0">
                <a:latin typeface="Microsoft JhengHei Light"/>
                <a:cs typeface="Microsoft JhengHei Light"/>
              </a:rPr>
              <a:t>彩</a:t>
            </a:r>
            <a:r>
              <a:rPr sz="2700" b="0" dirty="0">
                <a:latin typeface="Microsoft JhengHei Light"/>
                <a:cs typeface="Microsoft JhengHei Light"/>
              </a:rPr>
              <a:t>， </a:t>
            </a:r>
            <a:r>
              <a:rPr sz="2700" b="0" spc="-25" dirty="0">
                <a:latin typeface="Microsoft JhengHei Light"/>
                <a:cs typeface="Microsoft JhengHei Light"/>
              </a:rPr>
              <a:t>每年约</a:t>
            </a:r>
            <a:r>
              <a:rPr sz="2700" b="0" spc="-15" dirty="0">
                <a:latin typeface="Microsoft JhengHei Light"/>
                <a:cs typeface="Microsoft JhengHei Light"/>
              </a:rPr>
              <a:t>200</a:t>
            </a:r>
            <a:r>
              <a:rPr sz="2700" b="0" spc="-25" dirty="0">
                <a:latin typeface="Microsoft JhengHei Light"/>
                <a:cs typeface="Microsoft JhengHei Light"/>
              </a:rPr>
              <a:t>多个。除了国庆节、元旦、圣诞节、复活节、圣周等⼀些 </a:t>
            </a:r>
            <a:r>
              <a:rPr sz="2700" b="0" dirty="0">
                <a:latin typeface="Microsoft JhengHei Light"/>
                <a:cs typeface="Microsoft JhengHei Light"/>
              </a:rPr>
              <a:t>重要的传统节⽇</a:t>
            </a:r>
            <a:r>
              <a:rPr sz="2700" b="0" spc="-80" dirty="0">
                <a:latin typeface="Microsoft JhengHei Light"/>
                <a:cs typeface="Microsoft JhengHei Light"/>
              </a:rPr>
              <a:t>外，</a:t>
            </a:r>
            <a:r>
              <a:rPr sz="2700" b="0" dirty="0">
                <a:latin typeface="Microsoft JhengHei Light"/>
                <a:cs typeface="Microsoft JhengHei Light"/>
              </a:rPr>
              <a:t>每个地区都有⾃⼰的带有浓郁地⽅⾊彩的节</a:t>
            </a:r>
            <a:r>
              <a:rPr sz="2700" b="0" spc="-80" dirty="0">
                <a:latin typeface="Microsoft JhengHei Light"/>
                <a:cs typeface="Microsoft JhengHei Light"/>
              </a:rPr>
              <a:t>⽬</a:t>
            </a:r>
            <a:r>
              <a:rPr sz="2700" b="0" dirty="0">
                <a:latin typeface="Microsoft JhengHei Light"/>
                <a:cs typeface="Microsoft JhengHei Light"/>
              </a:rPr>
              <a:t>。 西班⽛的节⽇繁</a:t>
            </a:r>
            <a:r>
              <a:rPr sz="2700" b="0" spc="-25" dirty="0">
                <a:latin typeface="Microsoft JhengHei Light"/>
                <a:cs typeface="Microsoft JhengHei Light"/>
              </a:rPr>
              <a:t>多，</a:t>
            </a:r>
            <a:r>
              <a:rPr sz="2700" b="0" dirty="0">
                <a:latin typeface="Microsoft JhengHei Light"/>
                <a:cs typeface="Microsoft JhengHei Light"/>
              </a:rPr>
              <a:t>如狂欢</a:t>
            </a:r>
            <a:r>
              <a:rPr sz="2700" b="0" spc="-25" dirty="0">
                <a:latin typeface="Microsoft JhengHei Light"/>
                <a:cs typeface="Microsoft JhengHei Light"/>
              </a:rPr>
              <a:t>节，</a:t>
            </a:r>
            <a:r>
              <a:rPr sz="2700" b="0" dirty="0">
                <a:latin typeface="Microsoft JhengHei Light"/>
                <a:cs typeface="Microsoft JhengHei Light"/>
              </a:rPr>
              <a:t>三王</a:t>
            </a:r>
            <a:r>
              <a:rPr sz="2700" b="0" spc="-25" dirty="0">
                <a:latin typeface="Microsoft JhengHei Light"/>
                <a:cs typeface="Microsoft JhengHei Light"/>
              </a:rPr>
              <a:t>节（</a:t>
            </a:r>
            <a:r>
              <a:rPr sz="2700" b="0" dirty="0">
                <a:latin typeface="Microsoft JhengHei Light"/>
                <a:cs typeface="Microsoft JhengHei Light"/>
              </a:rPr>
              <a:t>西班⽛⼉童</a:t>
            </a:r>
            <a:r>
              <a:rPr sz="2700" b="0" spc="-25" dirty="0">
                <a:latin typeface="Microsoft JhengHei Light"/>
                <a:cs typeface="Microsoft JhengHei Light"/>
              </a:rPr>
              <a:t>节</a:t>
            </a:r>
            <a:r>
              <a:rPr sz="2700" b="0" spc="-45" dirty="0">
                <a:latin typeface="Microsoft JhengHei Light"/>
                <a:cs typeface="Microsoft JhengHei Light"/>
              </a:rPr>
              <a:t>）</a:t>
            </a:r>
            <a:r>
              <a:rPr sz="2700" b="0" spc="-25" dirty="0">
                <a:latin typeface="Microsoft JhengHei Light"/>
                <a:cs typeface="Microsoft JhengHei Light"/>
              </a:rPr>
              <a:t>，</a:t>
            </a:r>
            <a:r>
              <a:rPr sz="2700" b="0" dirty="0">
                <a:latin typeface="Microsoft JhengHei Light"/>
                <a:cs typeface="Microsoft JhengHei Light"/>
              </a:rPr>
              <a:t>圣诞</a:t>
            </a:r>
            <a:r>
              <a:rPr sz="2700" b="0" spc="-25" dirty="0">
                <a:latin typeface="Microsoft JhengHei Light"/>
                <a:cs typeface="Microsoft JhengHei Light"/>
              </a:rPr>
              <a:t>节</a:t>
            </a:r>
            <a:r>
              <a:rPr sz="2700" b="0" dirty="0">
                <a:latin typeface="Microsoft JhengHei Light"/>
                <a:cs typeface="Microsoft JhengHei Light"/>
              </a:rPr>
              <a:t>， 烹调</a:t>
            </a:r>
            <a:r>
              <a:rPr sz="2700" b="0" spc="-90" dirty="0">
                <a:latin typeface="Microsoft JhengHei Light"/>
                <a:cs typeface="Microsoft JhengHei Light"/>
              </a:rPr>
              <a:t>节，</a:t>
            </a:r>
            <a:r>
              <a:rPr sz="2700" b="0" dirty="0">
                <a:latin typeface="Microsoft JhengHei Light"/>
                <a:cs typeface="Microsoft JhengHei Light"/>
              </a:rPr>
              <a:t>复活节</a:t>
            </a:r>
            <a:r>
              <a:rPr sz="2700" b="0" spc="-90" dirty="0">
                <a:latin typeface="Microsoft JhengHei Light"/>
                <a:cs typeface="Microsoft JhengHei Light"/>
              </a:rPr>
              <a:t>等。</a:t>
            </a:r>
            <a:r>
              <a:rPr sz="2700" b="0" dirty="0">
                <a:latin typeface="Microsoft JhengHei Light"/>
                <a:cs typeface="Microsoft JhengHei Light"/>
              </a:rPr>
              <a:t>西班⽛每年有两⼤折扣</a:t>
            </a:r>
            <a:r>
              <a:rPr sz="2700" b="0" spc="-90" dirty="0">
                <a:latin typeface="Microsoft JhengHei Light"/>
                <a:cs typeface="Microsoft JhengHei Light"/>
              </a:rPr>
              <a:t>季，</a:t>
            </a:r>
            <a:r>
              <a:rPr sz="2700" b="0" dirty="0">
                <a:latin typeface="Microsoft JhengHei Light"/>
                <a:cs typeface="Microsoft JhengHei Light"/>
              </a:rPr>
              <a:t>分别</a:t>
            </a:r>
            <a:r>
              <a:rPr sz="2700" b="0" spc="-90" dirty="0">
                <a:latin typeface="Microsoft JhengHei Light"/>
                <a:cs typeface="Microsoft JhengHei Light"/>
              </a:rPr>
              <a:t>是</a:t>
            </a:r>
            <a:r>
              <a:rPr sz="2700" b="0" spc="40" dirty="0">
                <a:latin typeface="Microsoft JhengHei Light"/>
                <a:cs typeface="Microsoft JhengHei Light"/>
              </a:rPr>
              <a:t>1</a:t>
            </a:r>
            <a:r>
              <a:rPr sz="2700" b="0" spc="-180" dirty="0">
                <a:latin typeface="Microsoft JhengHei Light"/>
                <a:cs typeface="Microsoft JhengHei Light"/>
              </a:rPr>
              <a:t>、</a:t>
            </a:r>
            <a:r>
              <a:rPr sz="2700" b="0" spc="-330" dirty="0">
                <a:latin typeface="Microsoft JhengHei Light"/>
                <a:cs typeface="Microsoft JhengHei Light"/>
              </a:rPr>
              <a:t>2</a:t>
            </a:r>
            <a:r>
              <a:rPr sz="2700" b="0" dirty="0">
                <a:latin typeface="Microsoft JhengHei Light"/>
                <a:cs typeface="Microsoft JhengHei Light"/>
              </a:rPr>
              <a:t>⽉份</a:t>
            </a:r>
            <a:r>
              <a:rPr sz="2700" b="0" spc="-90" dirty="0">
                <a:latin typeface="Microsoft JhengHei Light"/>
                <a:cs typeface="Microsoft JhengHei Light"/>
              </a:rPr>
              <a:t>和</a:t>
            </a:r>
            <a:r>
              <a:rPr sz="2700" b="0" spc="-420" dirty="0">
                <a:latin typeface="Microsoft JhengHei Light"/>
                <a:cs typeface="Microsoft JhengHei Light"/>
              </a:rPr>
              <a:t>6</a:t>
            </a:r>
            <a:r>
              <a:rPr sz="2700" b="0" dirty="0">
                <a:latin typeface="Microsoft JhengHei Light"/>
                <a:cs typeface="Microsoft JhengHei Light"/>
              </a:rPr>
              <a:t>、  </a:t>
            </a:r>
            <a:r>
              <a:rPr sz="2700" b="0" spc="-70" dirty="0">
                <a:latin typeface="Microsoft JhengHei Light"/>
                <a:cs typeface="Microsoft JhengHei Light"/>
              </a:rPr>
              <a:t>7</a:t>
            </a:r>
            <a:r>
              <a:rPr sz="2700" b="0" spc="-130" dirty="0">
                <a:latin typeface="Microsoft JhengHei Light"/>
                <a:cs typeface="Microsoft JhengHei Light"/>
              </a:rPr>
              <a:t>⽉份，还有疯狂的“⿊⾊星期五”，打折⼒度同样⾮常⼤！</a:t>
            </a:r>
            <a:endParaRPr sz="2700" dirty="0">
              <a:latin typeface="Microsoft JhengHei Light"/>
              <a:cs typeface="Microsoft JhengHei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52500"/>
            <a:ext cx="2692400" cy="665480"/>
          </a:xfrm>
          <a:prstGeom prst="rect">
            <a:avLst/>
          </a:prstGeom>
        </p:spPr>
        <p:txBody>
          <a:bodyPr vert="horz" wrap="square" lIns="0" tIns="12700" rIns="0" bIns="0" rtlCol="0">
            <a:spAutoFit/>
          </a:bodyPr>
          <a:lstStyle/>
          <a:p>
            <a:pPr marL="12700">
              <a:lnSpc>
                <a:spcPct val="100000"/>
              </a:lnSpc>
              <a:spcBef>
                <a:spcPts val="100"/>
              </a:spcBef>
            </a:pPr>
            <a:r>
              <a:rPr sz="4200" spc="-1575" dirty="0"/>
              <a:t>⼈人⽂文与节⽇日</a:t>
            </a:r>
            <a:endParaRPr sz="4200"/>
          </a:p>
        </p:txBody>
      </p:sp>
      <p:sp>
        <p:nvSpPr>
          <p:cNvPr id="3" name="object 3"/>
          <p:cNvSpPr/>
          <p:nvPr/>
        </p:nvSpPr>
        <p:spPr>
          <a:xfrm>
            <a:off x="212236" y="5679211"/>
            <a:ext cx="4490166" cy="29855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370587" y="2997205"/>
            <a:ext cx="4490167" cy="29971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99103" y="6000081"/>
            <a:ext cx="3331155" cy="283481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426963" y="6187313"/>
            <a:ext cx="4377416" cy="291754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23125" y="2912215"/>
            <a:ext cx="3958549" cy="266806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98723" y="3015096"/>
            <a:ext cx="4377414" cy="2462297"/>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52500"/>
            <a:ext cx="3302000" cy="659155"/>
          </a:xfrm>
          <a:prstGeom prst="rect">
            <a:avLst/>
          </a:prstGeom>
        </p:spPr>
        <p:txBody>
          <a:bodyPr vert="horz" wrap="square" lIns="0" tIns="12700" rIns="0" bIns="0" rtlCol="0">
            <a:spAutoFit/>
          </a:bodyPr>
          <a:lstStyle/>
          <a:p>
            <a:pPr marL="12700">
              <a:lnSpc>
                <a:spcPct val="100000"/>
              </a:lnSpc>
              <a:spcBef>
                <a:spcPts val="100"/>
              </a:spcBef>
            </a:pPr>
            <a:r>
              <a:rPr lang="zh-CN" altLang="es-ES" sz="4200" dirty="0" smtClean="0">
                <a:latin typeface="+mn-lt"/>
              </a:rPr>
              <a:t>足球文化</a:t>
            </a:r>
            <a:endParaRPr sz="4200" dirty="0">
              <a:latin typeface="+mn-lt"/>
            </a:endParaRPr>
          </a:p>
        </p:txBody>
      </p:sp>
      <p:sp>
        <p:nvSpPr>
          <p:cNvPr id="3" name="object 3"/>
          <p:cNvSpPr txBox="1"/>
          <p:nvPr/>
        </p:nvSpPr>
        <p:spPr>
          <a:xfrm>
            <a:off x="469900" y="2981960"/>
            <a:ext cx="11823700" cy="5274714"/>
          </a:xfrm>
          <a:prstGeom prst="rect">
            <a:avLst/>
          </a:prstGeom>
        </p:spPr>
        <p:txBody>
          <a:bodyPr vert="horz" wrap="square" lIns="0" tIns="12700" rIns="0" bIns="0" rtlCol="0">
            <a:spAutoFit/>
          </a:bodyPr>
          <a:lstStyle/>
          <a:p>
            <a:pPr marL="12700" marR="5080">
              <a:lnSpc>
                <a:spcPct val="117800"/>
              </a:lnSpc>
              <a:spcBef>
                <a:spcPts val="100"/>
              </a:spcBef>
            </a:pPr>
            <a:r>
              <a:rPr lang="zh-CN" altLang="es-ES" sz="2900" b="0" dirty="0" smtClean="0">
                <a:latin typeface="Times New Roman" pitchFamily="18" charset="0"/>
                <a:cs typeface="Times New Roman" pitchFamily="18" charset="0"/>
              </a:rPr>
              <a:t>西班⽛⾜球深⼊⼈⼼，因为这⾥开展⾜球运动的历史长。西班⽛⼈对⾜ 球情有独钟，理由很简单，多数⼩孩⼦都是踢球长⼤的，在住宅⼩区或 是街⼼花园经常能看到刚会⾛路的⼩孩⼦在踢⾜球</a:t>
            </a:r>
            <a:r>
              <a:rPr lang="zh-CN" altLang="es-ES" sz="2900" b="0" spc="-55" dirty="0" smtClean="0">
                <a:latin typeface="Times New Roman" pitchFamily="18" charset="0"/>
                <a:cs typeface="Times New Roman" pitchFamily="18" charset="0"/>
              </a:rPr>
              <a:t>玩。</a:t>
            </a:r>
            <a:r>
              <a:rPr lang="zh-CN" altLang="es-ES" sz="2900" b="0" dirty="0" smtClean="0">
                <a:latin typeface="Times New Roman" pitchFamily="18" charset="0"/>
                <a:cs typeface="Times New Roman" pitchFamily="18" charset="0"/>
              </a:rPr>
              <a:t>在这⾥每个城</a:t>
            </a:r>
            <a:r>
              <a:rPr lang="zh-CN" altLang="es-ES" sz="2900" b="0" spc="-55" dirty="0" smtClean="0">
                <a:latin typeface="Times New Roman" pitchFamily="18" charset="0"/>
                <a:cs typeface="Times New Roman" pitchFamily="18" charset="0"/>
              </a:rPr>
              <a:t>市</a:t>
            </a:r>
            <a:r>
              <a:rPr lang="zh-CN" altLang="es-ES" sz="2900" b="0" dirty="0" smtClean="0">
                <a:latin typeface="Times New Roman" pitchFamily="18" charset="0"/>
                <a:cs typeface="Times New Roman" pitchFamily="18" charset="0"/>
              </a:rPr>
              <a:t>，</a:t>
            </a:r>
            <a:endParaRPr lang="zh-CN" altLang="es-ES" sz="2900" dirty="0" smtClean="0">
              <a:latin typeface="Times New Roman" pitchFamily="18" charset="0"/>
              <a:cs typeface="Times New Roman" pitchFamily="18" charset="0"/>
            </a:endParaRPr>
          </a:p>
          <a:p>
            <a:pPr marL="12700">
              <a:lnSpc>
                <a:spcPct val="100000"/>
              </a:lnSpc>
              <a:spcBef>
                <a:spcPts val="620"/>
              </a:spcBef>
            </a:pPr>
            <a:r>
              <a:rPr lang="zh-CN" altLang="es-ES" sz="2900" b="0" dirty="0" smtClean="0">
                <a:latin typeface="Times New Roman" pitchFamily="18" charset="0"/>
                <a:cs typeface="Times New Roman" pitchFamily="18" charset="0"/>
              </a:rPr>
              <a:t>⽆论⼤⼩区域，甚⾄每所学校都有合乎标准的⾜球场。</a:t>
            </a:r>
            <a:endParaRPr lang="zh-CN" altLang="es-ES" sz="2900" dirty="0" smtClean="0">
              <a:latin typeface="Times New Roman" pitchFamily="18" charset="0"/>
              <a:cs typeface="Times New Roman" pitchFamily="18" charset="0"/>
            </a:endParaRPr>
          </a:p>
          <a:p>
            <a:pPr>
              <a:lnSpc>
                <a:spcPct val="100000"/>
              </a:lnSpc>
              <a:spcBef>
                <a:spcPts val="15"/>
              </a:spcBef>
            </a:pPr>
            <a:endParaRPr lang="zh-CN" altLang="es-ES" sz="3550" dirty="0" smtClean="0">
              <a:latin typeface="Times New Roman" pitchFamily="18" charset="0"/>
              <a:cs typeface="Times New Roman" pitchFamily="18" charset="0"/>
            </a:endParaRPr>
          </a:p>
          <a:p>
            <a:pPr marL="12700" marR="132080">
              <a:lnSpc>
                <a:spcPct val="117800"/>
              </a:lnSpc>
            </a:pPr>
            <a:r>
              <a:rPr lang="zh-CN" altLang="es-ES" sz="2900" b="0" dirty="0" smtClean="0">
                <a:latin typeface="Times New Roman" pitchFamily="18" charset="0"/>
                <a:cs typeface="Times New Roman" pitchFamily="18" charset="0"/>
              </a:rPr>
              <a:t>皇马和巴萨都是拥有百年历史的⽼俱乐部，排名前三的马德⾥竞技俱乐 </a:t>
            </a:r>
            <a:r>
              <a:rPr lang="zh-CN" altLang="es-ES" sz="2900" b="0" spc="-204" dirty="0" smtClean="0">
                <a:latin typeface="Times New Roman" pitchFamily="18" charset="0"/>
                <a:cs typeface="Times New Roman" pitchFamily="18" charset="0"/>
              </a:rPr>
              <a:t>部也不容⼩觑。每赛季的“国家德⽐”和“马德⾥德⽐”可谓是所以赛季⾥是 最值得期待的看点，球迷们为之疯狂。相关赛事：西班⽛甲级联赛、西 </a:t>
            </a:r>
            <a:r>
              <a:rPr lang="zh-CN" altLang="es-ES" sz="2900" b="0" spc="-10" dirty="0" smtClean="0">
                <a:latin typeface="Times New Roman" pitchFamily="18" charset="0"/>
                <a:cs typeface="Times New Roman" pitchFamily="18" charset="0"/>
              </a:rPr>
              <a:t>班⽛国王杯、欧洲冠军杯、欧洲超级杯、世俱杯</a:t>
            </a:r>
            <a:r>
              <a:rPr lang="es-ES" altLang="zh-CN" sz="2900" b="0" spc="-5" dirty="0" smtClean="0">
                <a:latin typeface="Times New Roman" pitchFamily="18" charset="0"/>
                <a:cs typeface="Times New Roman" pitchFamily="18" charset="0"/>
              </a:rPr>
              <a:t>...</a:t>
            </a:r>
            <a:endParaRPr lang="zh-CN" altLang="es-ES" sz="2900" dirty="0" smtClean="0">
              <a:latin typeface="Times New Roman" pitchFamily="18" charset="0"/>
              <a:cs typeface="Times New Roman" pitchFamily="18" charset="0"/>
            </a:endParaRPr>
          </a:p>
          <a:p>
            <a:pPr marL="12700" marR="5080">
              <a:lnSpc>
                <a:spcPct val="117800"/>
              </a:lnSpc>
              <a:spcBef>
                <a:spcPts val="100"/>
              </a:spcBef>
            </a:pPr>
            <a:endParaRPr sz="2900" dirty="0">
              <a:cs typeface="Microsoft JhengHei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52500"/>
            <a:ext cx="2159000" cy="665480"/>
          </a:xfrm>
          <a:prstGeom prst="rect">
            <a:avLst/>
          </a:prstGeom>
        </p:spPr>
        <p:txBody>
          <a:bodyPr vert="horz" wrap="square" lIns="0" tIns="12700" rIns="0" bIns="0" rtlCol="0">
            <a:spAutoFit/>
          </a:bodyPr>
          <a:lstStyle/>
          <a:p>
            <a:pPr marL="12700">
              <a:lnSpc>
                <a:spcPct val="100000"/>
              </a:lnSpc>
              <a:spcBef>
                <a:spcPts val="100"/>
              </a:spcBef>
            </a:pPr>
            <a:r>
              <a:rPr sz="4200" spc="-1400" dirty="0"/>
              <a:t>⾜足球⽂文化</a:t>
            </a:r>
            <a:endParaRPr sz="4200"/>
          </a:p>
        </p:txBody>
      </p:sp>
      <p:sp>
        <p:nvSpPr>
          <p:cNvPr id="3" name="object 3"/>
          <p:cNvSpPr/>
          <p:nvPr/>
        </p:nvSpPr>
        <p:spPr>
          <a:xfrm>
            <a:off x="141584" y="6011945"/>
            <a:ext cx="7743359" cy="306882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997487" y="6023340"/>
            <a:ext cx="4912658" cy="3045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0441" y="2955056"/>
            <a:ext cx="4373893" cy="273721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622800" y="2617241"/>
            <a:ext cx="4091518" cy="306864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782780" y="2440387"/>
            <a:ext cx="4091519" cy="3422346"/>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003300"/>
            <a:ext cx="4483100" cy="619760"/>
          </a:xfrm>
          <a:prstGeom prst="rect">
            <a:avLst/>
          </a:prstGeom>
        </p:spPr>
        <p:txBody>
          <a:bodyPr vert="horz" wrap="square" lIns="0" tIns="12700" rIns="0" bIns="0" rtlCol="0">
            <a:spAutoFit/>
          </a:bodyPr>
          <a:lstStyle/>
          <a:p>
            <a:pPr marL="12700">
              <a:lnSpc>
                <a:spcPct val="100000"/>
              </a:lnSpc>
              <a:spcBef>
                <a:spcPts val="100"/>
              </a:spcBef>
            </a:pPr>
            <a:r>
              <a:rPr sz="3900" spc="-975" dirty="0"/>
              <a:t>作息时间和美⻝⾷食⽂文化</a:t>
            </a:r>
            <a:endParaRPr sz="3900"/>
          </a:p>
        </p:txBody>
      </p:sp>
      <p:sp>
        <p:nvSpPr>
          <p:cNvPr id="3" name="object 3"/>
          <p:cNvSpPr txBox="1"/>
          <p:nvPr/>
        </p:nvSpPr>
        <p:spPr>
          <a:xfrm>
            <a:off x="901700" y="3451859"/>
            <a:ext cx="11195685" cy="5054600"/>
          </a:xfrm>
          <a:prstGeom prst="rect">
            <a:avLst/>
          </a:prstGeom>
        </p:spPr>
        <p:txBody>
          <a:bodyPr vert="horz" wrap="square" lIns="0" tIns="12700" rIns="0" bIns="0" rtlCol="0">
            <a:spAutoFit/>
          </a:bodyPr>
          <a:lstStyle/>
          <a:p>
            <a:pPr marL="12700" marR="5080">
              <a:lnSpc>
                <a:spcPct val="114599"/>
              </a:lnSpc>
              <a:spcBef>
                <a:spcPts val="100"/>
              </a:spcBef>
            </a:pPr>
            <a:r>
              <a:rPr sz="2400" b="0" dirty="0">
                <a:latin typeface="Microsoft JhengHei Light"/>
                <a:cs typeface="Microsoft JhengHei Light"/>
              </a:rPr>
              <a:t>西班⽛是美⾷家的天堂，每个地区都有著名的饮⾷⽂化。但是很多初到西班⽛的游 </a:t>
            </a:r>
            <a:r>
              <a:rPr sz="2400" b="0" spc="-5" dirty="0">
                <a:latin typeface="Microsoft JhengHei Light"/>
                <a:cs typeface="Microsoft JhengHei Light"/>
              </a:rPr>
              <a:t>客，很不理解西班⽛的作息时间，⽐如下午14点才吃午饭，晚上21点吃晚饭。有时 </a:t>
            </a:r>
            <a:r>
              <a:rPr sz="2400" b="0" spc="10" dirty="0">
                <a:latin typeface="Microsoft JhengHei Light"/>
                <a:cs typeface="Microsoft JhengHei Light"/>
              </a:rPr>
              <a:t>候西班⽛的晚餐时间可以晚到</a:t>
            </a:r>
            <a:r>
              <a:rPr sz="2400" b="0" dirty="0">
                <a:latin typeface="Microsoft JhengHei Light"/>
                <a:cs typeface="Microsoft JhengHei Light"/>
              </a:rPr>
              <a:t>11</a:t>
            </a:r>
            <a:r>
              <a:rPr sz="2400" b="0" spc="10" dirty="0">
                <a:latin typeface="Microsoft JhengHei Light"/>
                <a:cs typeface="Microsoft JhengHei Light"/>
              </a:rPr>
              <a:t>点。为什么作息时间会不⼀样？西班⽛时钟所指的 </a:t>
            </a:r>
            <a:r>
              <a:rPr sz="2400" b="0" dirty="0">
                <a:latin typeface="Microsoft JhengHei Light"/>
                <a:cs typeface="Microsoft JhengHei Light"/>
              </a:rPr>
              <a:t>时间与太阳时之间存在不同。当正午太阳升到最⾼时，⼤部分国家的时钟都会指向 </a:t>
            </a:r>
            <a:r>
              <a:rPr sz="2400" b="0" spc="-25" dirty="0">
                <a:latin typeface="Microsoft JhengHei Light"/>
                <a:cs typeface="Microsoft JhengHei Light"/>
              </a:rPr>
              <a:t>约</a:t>
            </a:r>
            <a:r>
              <a:rPr sz="2400" b="0" spc="150" dirty="0">
                <a:latin typeface="Microsoft JhengHei Light"/>
                <a:cs typeface="Microsoft JhengHei Light"/>
              </a:rPr>
              <a:t>1</a:t>
            </a:r>
            <a:r>
              <a:rPr sz="2400" b="0" spc="-240" dirty="0">
                <a:latin typeface="Microsoft JhengHei Light"/>
                <a:cs typeface="Microsoft JhengHei Light"/>
              </a:rPr>
              <a:t>2</a:t>
            </a:r>
            <a:r>
              <a:rPr sz="2400" b="0" spc="-25" dirty="0">
                <a:latin typeface="Microsoft JhengHei Light"/>
                <a:cs typeface="Microsoft JhengHei Light"/>
              </a:rPr>
              <a:t>点，</a:t>
            </a:r>
            <a:r>
              <a:rPr sz="2400" b="0" dirty="0">
                <a:latin typeface="Microsoft JhengHei Light"/>
                <a:cs typeface="Microsoft JhengHei Light"/>
              </a:rPr>
              <a:t>但西班⽛的时钟却会指</a:t>
            </a:r>
            <a:r>
              <a:rPr sz="2400" b="0" spc="-25" dirty="0">
                <a:latin typeface="Microsoft JhengHei Light"/>
                <a:cs typeface="Microsoft JhengHei Light"/>
              </a:rPr>
              <a:t>向</a:t>
            </a:r>
            <a:r>
              <a:rPr sz="2400" b="0" spc="150" dirty="0">
                <a:latin typeface="Microsoft JhengHei Light"/>
                <a:cs typeface="Microsoft JhengHei Light"/>
              </a:rPr>
              <a:t>1</a:t>
            </a:r>
            <a:r>
              <a:rPr sz="2400" b="0" spc="-240" dirty="0">
                <a:latin typeface="Microsoft JhengHei Light"/>
                <a:cs typeface="Microsoft JhengHei Light"/>
              </a:rPr>
              <a:t>3</a:t>
            </a:r>
            <a:r>
              <a:rPr sz="2400" b="0" dirty="0">
                <a:latin typeface="Microsoft JhengHei Light"/>
                <a:cs typeface="Microsoft JhengHei Light"/>
              </a:rPr>
              <a:t>时或</a:t>
            </a:r>
            <a:r>
              <a:rPr sz="2400" b="0" spc="-25" dirty="0">
                <a:latin typeface="Microsoft JhengHei Light"/>
                <a:cs typeface="Microsoft JhengHei Light"/>
              </a:rPr>
              <a:t>者</a:t>
            </a:r>
            <a:r>
              <a:rPr sz="2400" b="0" spc="150" dirty="0">
                <a:latin typeface="Microsoft JhengHei Light"/>
                <a:cs typeface="Microsoft JhengHei Light"/>
              </a:rPr>
              <a:t>1</a:t>
            </a:r>
            <a:r>
              <a:rPr sz="2400" b="0" spc="-280" dirty="0">
                <a:latin typeface="Microsoft JhengHei Light"/>
                <a:cs typeface="Microsoft JhengHei Light"/>
              </a:rPr>
              <a:t>4</a:t>
            </a:r>
            <a:r>
              <a:rPr sz="2400" b="0" spc="-25" dirty="0">
                <a:latin typeface="Microsoft JhengHei Light"/>
                <a:cs typeface="Microsoft JhengHei Light"/>
              </a:rPr>
              <a:t>时。</a:t>
            </a:r>
            <a:r>
              <a:rPr sz="2400" b="0" dirty="0">
                <a:latin typeface="Microsoft JhengHei Light"/>
                <a:cs typeface="Microsoft JhengHei Light"/>
              </a:rPr>
              <a:t>还</a:t>
            </a:r>
            <a:r>
              <a:rPr sz="2400" b="0" spc="-25" dirty="0">
                <a:latin typeface="Microsoft JhengHei Light"/>
                <a:cs typeface="Microsoft JhengHei Light"/>
              </a:rPr>
              <a:t>有，</a:t>
            </a:r>
            <a:r>
              <a:rPr sz="2400" b="0" dirty="0">
                <a:latin typeface="Microsoft JhengHei Light"/>
                <a:cs typeface="Microsoft JhengHei Light"/>
              </a:rPr>
              <a:t>由于欧洲普遍实⾏夏令</a:t>
            </a:r>
            <a:r>
              <a:rPr sz="2400" b="0" spc="-25" dirty="0">
                <a:latin typeface="Microsoft JhengHei Light"/>
                <a:cs typeface="Microsoft JhengHei Light"/>
              </a:rPr>
              <a:t>时</a:t>
            </a:r>
            <a:r>
              <a:rPr sz="2400" b="0" dirty="0">
                <a:latin typeface="Microsoft JhengHei Light"/>
                <a:cs typeface="Microsoft JhengHei Light"/>
              </a:rPr>
              <a:t>， </a:t>
            </a:r>
            <a:r>
              <a:rPr sz="2400" b="0" spc="5" dirty="0">
                <a:latin typeface="Microsoft JhengHei Light"/>
                <a:cs typeface="Microsoft JhengHei Light"/>
              </a:rPr>
              <a:t>每年三⽉底进⼊夏令时后，西班⽛的时钟又会调后</a:t>
            </a:r>
            <a:r>
              <a:rPr sz="2400" b="0" dirty="0">
                <a:latin typeface="Microsoft JhengHei Light"/>
                <a:cs typeface="Microsoft JhengHei Light"/>
              </a:rPr>
              <a:t>1</a:t>
            </a:r>
            <a:r>
              <a:rPr sz="2400" b="0" spc="5" dirty="0">
                <a:latin typeface="Microsoft JhengHei Light"/>
                <a:cs typeface="Microsoft JhengHei Light"/>
              </a:rPr>
              <a:t>个⼩时。</a:t>
            </a:r>
            <a:endParaRPr sz="2400">
              <a:latin typeface="Microsoft JhengHei Light"/>
              <a:cs typeface="Microsoft JhengHei Light"/>
            </a:endParaRPr>
          </a:p>
          <a:p>
            <a:pPr marL="12700" marR="201930">
              <a:lnSpc>
                <a:spcPct val="114599"/>
              </a:lnSpc>
            </a:pPr>
            <a:r>
              <a:rPr sz="2400" b="0" dirty="0">
                <a:latin typeface="Microsoft JhengHei Light"/>
                <a:cs typeface="Microsoft JhengHei Light"/>
              </a:rPr>
              <a:t>作为最早与世界接轨的航海帝国之⼀，西班⽛在美⾷上海纳百川，加之渔业发达， 内陆⼭峦起伏，野味众多，真可谓是要什么有什么。</a:t>
            </a:r>
            <a:endParaRPr sz="2400">
              <a:latin typeface="Microsoft JhengHei Light"/>
              <a:cs typeface="Microsoft JhengHei Light"/>
            </a:endParaRPr>
          </a:p>
          <a:p>
            <a:pPr marL="12700" marR="201930">
              <a:lnSpc>
                <a:spcPct val="114599"/>
              </a:lnSpc>
            </a:pPr>
            <a:r>
              <a:rPr sz="2400" b="0" dirty="0">
                <a:latin typeface="Microsoft JhengHei Light"/>
                <a:cs typeface="Microsoft JhengHei Light"/>
              </a:rPr>
              <a:t>再加上独有的历史⽂化（阿拉伯⼈早期占领过这⾥，使得那股中东异域风味完美地 </a:t>
            </a:r>
            <a:r>
              <a:rPr sz="2400" b="0" spc="-105" dirty="0">
                <a:latin typeface="Microsoft JhengHei Light"/>
                <a:cs typeface="Microsoft JhengHei Light"/>
              </a:rPr>
              <a:t>融合在西班⽛料理中），造就了你“吃吃不忘”的西班⽛菜系。</a:t>
            </a:r>
            <a:endParaRPr sz="2400">
              <a:latin typeface="Microsoft JhengHei Light"/>
              <a:cs typeface="Microsoft JhengHei Light"/>
            </a:endParaRPr>
          </a:p>
          <a:p>
            <a:pPr>
              <a:lnSpc>
                <a:spcPct val="100000"/>
              </a:lnSpc>
              <a:spcBef>
                <a:spcPts val="35"/>
              </a:spcBef>
            </a:pPr>
            <a:endParaRPr sz="3200">
              <a:latin typeface="Times New Roman"/>
              <a:cs typeface="Times New Roman"/>
            </a:endParaRPr>
          </a:p>
          <a:p>
            <a:pPr marL="12700">
              <a:lnSpc>
                <a:spcPct val="100000"/>
              </a:lnSpc>
            </a:pPr>
            <a:r>
              <a:rPr sz="2400" b="0" dirty="0">
                <a:latin typeface="Microsoft JhengHei Light"/>
                <a:cs typeface="Microsoft JhengHei Light"/>
              </a:rPr>
              <a:t>接下来，在这⾥我们会做⼏种推荐：</a:t>
            </a:r>
            <a:endParaRPr sz="2400">
              <a:latin typeface="Microsoft JhengHei Light"/>
              <a:cs typeface="Microsoft JhengHei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65200"/>
            <a:ext cx="2108200" cy="650240"/>
          </a:xfrm>
          <a:prstGeom prst="rect">
            <a:avLst/>
          </a:prstGeom>
        </p:spPr>
        <p:txBody>
          <a:bodyPr vert="horz" wrap="square" lIns="0" tIns="12700" rIns="0" bIns="0" rtlCol="0">
            <a:spAutoFit/>
          </a:bodyPr>
          <a:lstStyle/>
          <a:p>
            <a:pPr marL="12700">
              <a:lnSpc>
                <a:spcPct val="100000"/>
              </a:lnSpc>
              <a:spcBef>
                <a:spcPts val="100"/>
              </a:spcBef>
            </a:pPr>
            <a:r>
              <a:rPr sz="4100" spc="-1370" dirty="0"/>
              <a:t>美⻝⾷食推荐</a:t>
            </a:r>
            <a:endParaRPr sz="4100"/>
          </a:p>
        </p:txBody>
      </p:sp>
      <p:sp>
        <p:nvSpPr>
          <p:cNvPr id="3" name="object 3"/>
          <p:cNvSpPr txBox="1"/>
          <p:nvPr/>
        </p:nvSpPr>
        <p:spPr>
          <a:xfrm>
            <a:off x="609600" y="2476500"/>
            <a:ext cx="11718290" cy="1092200"/>
          </a:xfrm>
          <a:prstGeom prst="rect">
            <a:avLst/>
          </a:prstGeom>
        </p:spPr>
        <p:txBody>
          <a:bodyPr vert="horz" wrap="square" lIns="0" tIns="12700" rIns="0" bIns="0" rtlCol="0">
            <a:spAutoFit/>
          </a:bodyPr>
          <a:lstStyle/>
          <a:p>
            <a:pPr marL="12700" marR="5080" algn="just">
              <a:lnSpc>
                <a:spcPct val="116700"/>
              </a:lnSpc>
              <a:spcBef>
                <a:spcPts val="100"/>
              </a:spcBef>
            </a:pPr>
            <a:r>
              <a:rPr sz="2000" b="0" spc="60" dirty="0">
                <a:latin typeface="Microsoft JhengHei Light"/>
                <a:cs typeface="Microsoft JhengHei Light"/>
              </a:rPr>
              <a:t>1.</a:t>
            </a:r>
            <a:r>
              <a:rPr sz="2000" b="0" spc="-85" dirty="0">
                <a:latin typeface="Microsoft JhengHei Light"/>
                <a:cs typeface="Microsoft JhengHei Light"/>
              </a:rPr>
              <a:t> </a:t>
            </a:r>
            <a:r>
              <a:rPr sz="2000" b="1" spc="-150" dirty="0">
                <a:latin typeface="Microsoft JhengHei"/>
                <a:cs typeface="Microsoft JhengHei"/>
              </a:rPr>
              <a:t>Tapas</a:t>
            </a:r>
            <a:r>
              <a:rPr sz="2000" b="0" spc="-150" dirty="0">
                <a:latin typeface="Microsoft JhengHei Light"/>
                <a:cs typeface="Microsoft JhengHei Light"/>
              </a:rPr>
              <a:t>-</a:t>
            </a:r>
            <a:r>
              <a:rPr sz="2000" b="0" spc="-80" dirty="0">
                <a:latin typeface="Microsoft JhengHei Light"/>
                <a:cs typeface="Microsoft JhengHei Light"/>
              </a:rPr>
              <a:t> </a:t>
            </a:r>
            <a:r>
              <a:rPr sz="2000" b="0" spc="-10" dirty="0">
                <a:latin typeface="Microsoft JhengHei Light"/>
                <a:cs typeface="Microsoft JhengHei Light"/>
              </a:rPr>
              <a:t>Tapas</a:t>
            </a:r>
            <a:r>
              <a:rPr sz="2000" b="0" spc="-15" dirty="0">
                <a:latin typeface="Microsoft JhengHei Light"/>
                <a:cs typeface="Microsoft JhengHei Light"/>
              </a:rPr>
              <a:t>代表的不只是美⾷，⽽是西班⽛⼈⼀种⾃由⾃在的⽣活态度。在西语中</a:t>
            </a:r>
            <a:r>
              <a:rPr sz="2000" b="0" spc="-10" dirty="0">
                <a:latin typeface="Microsoft JhengHei Light"/>
                <a:cs typeface="Microsoft JhengHei Light"/>
              </a:rPr>
              <a:t>，Tapas</a:t>
            </a:r>
            <a:r>
              <a:rPr sz="2000" b="0" spc="-15" dirty="0">
                <a:latin typeface="Microsoft JhengHei Light"/>
                <a:cs typeface="Microsoft JhengHei Light"/>
              </a:rPr>
              <a:t>这个词源于 </a:t>
            </a:r>
            <a:r>
              <a:rPr sz="2000" b="0" spc="-40" dirty="0">
                <a:latin typeface="Microsoft JhengHei Light"/>
                <a:cs typeface="Microsoft JhengHei Light"/>
              </a:rPr>
              <a:t>Tapar，</a:t>
            </a:r>
            <a:r>
              <a:rPr sz="2000" b="0" spc="-60" dirty="0">
                <a:latin typeface="Microsoft JhengHei Light"/>
                <a:cs typeface="Microsoft JhengHei Light"/>
              </a:rPr>
              <a:t>也就是“盖上”的意思</a:t>
            </a:r>
            <a:r>
              <a:rPr sz="2000" b="0" spc="-40" dirty="0">
                <a:latin typeface="Microsoft JhengHei Light"/>
                <a:cs typeface="Microsoft JhengHei Light"/>
              </a:rPr>
              <a:t>，Tapas</a:t>
            </a:r>
            <a:r>
              <a:rPr sz="2000" b="0" spc="-60" dirty="0">
                <a:latin typeface="Microsoft JhengHei Light"/>
                <a:cs typeface="Microsoft JhengHei Light"/>
              </a:rPr>
              <a:t>的原意就是盖⼦，将⼩分量的各⾊美⾷融于这⼩⼩的盖⼦上，既遍享 </a:t>
            </a:r>
            <a:r>
              <a:rPr sz="2000" b="0" dirty="0">
                <a:latin typeface="Microsoft JhengHei Light"/>
                <a:cs typeface="Microsoft JhengHei Light"/>
              </a:rPr>
              <a:t>美⾷又不担⼼发胖！</a:t>
            </a:r>
            <a:endParaRPr sz="2000">
              <a:latin typeface="Microsoft JhengHei Light"/>
              <a:cs typeface="Microsoft JhengHei Light"/>
            </a:endParaRPr>
          </a:p>
        </p:txBody>
      </p:sp>
      <p:sp>
        <p:nvSpPr>
          <p:cNvPr id="4" name="object 4"/>
          <p:cNvSpPr txBox="1"/>
          <p:nvPr/>
        </p:nvSpPr>
        <p:spPr>
          <a:xfrm>
            <a:off x="609600" y="6121400"/>
            <a:ext cx="11709400" cy="1092200"/>
          </a:xfrm>
          <a:prstGeom prst="rect">
            <a:avLst/>
          </a:prstGeom>
        </p:spPr>
        <p:txBody>
          <a:bodyPr vert="horz" wrap="square" lIns="0" tIns="12700" rIns="0" bIns="0" rtlCol="0">
            <a:spAutoFit/>
          </a:bodyPr>
          <a:lstStyle/>
          <a:p>
            <a:pPr marL="12700" marR="5080" algn="just">
              <a:lnSpc>
                <a:spcPct val="116700"/>
              </a:lnSpc>
              <a:spcBef>
                <a:spcPts val="100"/>
              </a:spcBef>
            </a:pPr>
            <a:r>
              <a:rPr sz="2000" b="0" spc="-110" dirty="0">
                <a:latin typeface="Microsoft JhengHei Light"/>
                <a:cs typeface="Microsoft JhengHei Light"/>
              </a:rPr>
              <a:t>2.</a:t>
            </a:r>
            <a:r>
              <a:rPr sz="2000" b="0" spc="370" dirty="0">
                <a:latin typeface="Microsoft JhengHei Light"/>
                <a:cs typeface="Microsoft JhengHei Light"/>
              </a:rPr>
              <a:t> </a:t>
            </a:r>
            <a:r>
              <a:rPr sz="2000" b="1" dirty="0">
                <a:latin typeface="Microsoft JhengHei"/>
                <a:cs typeface="Microsoft JhengHei"/>
              </a:rPr>
              <a:t>西班⽛海鲜饭</a:t>
            </a:r>
            <a:r>
              <a:rPr sz="2000" b="0" spc="-235" dirty="0">
                <a:latin typeface="Microsoft JhengHei Light"/>
                <a:cs typeface="Microsoft JhengHei Light"/>
              </a:rPr>
              <a:t>-</a:t>
            </a:r>
            <a:r>
              <a:rPr sz="2000" b="0" spc="-114" dirty="0">
                <a:latin typeface="Microsoft JhengHei Light"/>
                <a:cs typeface="Microsoft JhengHei Light"/>
              </a:rPr>
              <a:t> </a:t>
            </a:r>
            <a:r>
              <a:rPr sz="2000" b="0" spc="-35" dirty="0">
                <a:latin typeface="Microsoft JhengHei Light"/>
                <a:cs typeface="Microsoft JhengHei Light"/>
              </a:rPr>
              <a:t>西班⽛语</a:t>
            </a:r>
            <a:r>
              <a:rPr sz="2000" b="0" spc="-15" dirty="0">
                <a:latin typeface="Microsoft JhengHei Light"/>
                <a:cs typeface="Microsoft JhengHei Light"/>
              </a:rPr>
              <a:t>：Paella,</a:t>
            </a:r>
            <a:r>
              <a:rPr sz="2000" b="0" spc="-110" dirty="0">
                <a:latin typeface="Microsoft JhengHei Light"/>
                <a:cs typeface="Microsoft JhengHei Light"/>
              </a:rPr>
              <a:t> </a:t>
            </a:r>
            <a:r>
              <a:rPr sz="2000" b="0" dirty="0">
                <a:latin typeface="Microsoft JhengHei Light"/>
                <a:cs typeface="Microsoft JhengHei Light"/>
              </a:rPr>
              <a:t>西餐三⼤名菜之⼀，与法国蜗⽜、意⼤利⾯齐名。西班⽛海鲜饭源于 </a:t>
            </a:r>
            <a:r>
              <a:rPr sz="2000" b="0" spc="-10" dirty="0">
                <a:latin typeface="Microsoft JhengHei Light"/>
                <a:cs typeface="Microsoft JhengHei Light"/>
              </a:rPr>
              <a:t>西班⽛鱼⽶之都——⽡伦西亚，是以西班⽛产⾉⽶为原料的⼀种饭类⾷品。实际上是深度通常不超过五公 </a:t>
            </a:r>
            <a:r>
              <a:rPr sz="2000" b="0" dirty="0">
                <a:latin typeface="Microsoft JhengHei Light"/>
                <a:cs typeface="Microsoft JhengHei Light"/>
              </a:rPr>
              <a:t>分的平底浅⼜⼤圆双⽿锅。</a:t>
            </a:r>
            <a:endParaRPr sz="2000">
              <a:latin typeface="Microsoft JhengHei Light"/>
              <a:cs typeface="Microsoft JhengHei Light"/>
            </a:endParaRPr>
          </a:p>
        </p:txBody>
      </p:sp>
      <p:sp>
        <p:nvSpPr>
          <p:cNvPr id="5" name="object 5"/>
          <p:cNvSpPr/>
          <p:nvPr/>
        </p:nvSpPr>
        <p:spPr>
          <a:xfrm>
            <a:off x="2244025" y="3621963"/>
            <a:ext cx="3290699" cy="228703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552959" y="3588170"/>
            <a:ext cx="4239933" cy="23546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126910" y="7324913"/>
            <a:ext cx="3430551" cy="228703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7282087" y="7278651"/>
            <a:ext cx="3587417" cy="2379557"/>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2807</Words>
  <Application>Microsoft Office PowerPoint</Application>
  <PresentationFormat>自定义</PresentationFormat>
  <Paragraphs>304</Paragraphs>
  <Slides>26</Slides>
  <Notes>0</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Theme</vt:lpstr>
      <vt:lpstr>幻灯片 1</vt:lpstr>
      <vt:lpstr>目录</vt:lpstr>
      <vt:lpstr>西班牙：  一个会让你爱上的国度</vt:lpstr>
      <vt:lpstr>⼈人⽂文与节⽇日</vt:lpstr>
      <vt:lpstr>⼈人⽂文与节⽇日</vt:lpstr>
      <vt:lpstr>足球文化</vt:lpstr>
      <vt:lpstr>⾜足球⽂文化</vt:lpstr>
      <vt:lpstr>作息时间和美⻝⾷食⽂文化</vt:lpstr>
      <vt:lpstr>美⻝⾷食推荐</vt:lpstr>
      <vt:lpstr>⻄西班⽛牙⽕火腿</vt:lpstr>
      <vt:lpstr>⻄西班⽛牙⽕火腿</vt:lpstr>
      <vt:lpstr>⻄西班⽛牙葡萄酒</vt:lpstr>
      <vt:lpstr>⻄西班⽛牙葡萄酒经典产区</vt:lpstr>
      <vt:lpstr>⻄西班⽛牙葡萄酒经典产区</vt:lpstr>
      <vt:lpstr>⻄西班⽛牙的教育体制</vt:lpstr>
      <vt:lpstr>⻄西班⽛牙的社会福利利</vt:lpstr>
      <vt:lpstr>带你深度了了解⻄西班⽛牙移⺠民获居留留 - 移⺠民的⽅方式有以下⼏几种⽅方式</vt:lpstr>
      <vt:lpstr>最普遍经济的移⺠民⽅方式 - 具体介绍</vt:lpstr>
      <vt:lpstr>“投资移⺠民” 申请条件</vt:lpstr>
      <vt:lpstr>投资移⺠民⻄西班⽛牙须知</vt:lpstr>
      <vt:lpstr>“⾮非盈利利性居留留”移⺠民条件、申请条件和申请流程</vt:lpstr>
      <vt:lpstr>赴⻄西办理理移⺠民前的准备</vt:lpstr>
      <vt:lpstr>福利利待遇 / ⼯工作⽅方⾯面 / 居住时间</vt:lpstr>
      <vt:lpstr>房屋买卖当中所产⽣生的税费名称及⾦金金额</vt:lpstr>
      <vt:lpstr>买房后所产⽣生的税费名称</vt:lpstr>
      <vt:lpstr>举例例10万欧房源将产⽣生的所有费⽤用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Emi Lin</cp:lastModifiedBy>
  <cp:revision>2</cp:revision>
  <dcterms:created xsi:type="dcterms:W3CDTF">2018-10-28T12:44:50Z</dcterms:created>
  <dcterms:modified xsi:type="dcterms:W3CDTF">2018-10-28T12:59:51Z</dcterms:modified>
</cp:coreProperties>
</file>